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4" d="100"/>
          <a:sy n="154" d="100"/>
        </p:scale>
        <p:origin x="4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BEE06C-B9B0-4CFB-B8CC-8695300A73C0}" type="doc">
      <dgm:prSet loTypeId="urn:microsoft.com/office/officeart/2005/8/layout/matrix1" loCatId="matrix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6D17F60D-32E9-4BFE-BF93-91D8AFCB1726}">
      <dgm:prSet phldrT="[Tekst]"/>
      <dgm:spPr/>
      <dgm:t>
        <a:bodyPr/>
        <a:lstStyle/>
        <a:p>
          <a:r>
            <a:rPr lang="nl-NL" dirty="0" smtClean="0"/>
            <a:t>Prioritäten:</a:t>
          </a:r>
          <a:endParaRPr lang="nl-NL" dirty="0"/>
        </a:p>
        <a:p>
          <a:r>
            <a:rPr lang="nl-NL" dirty="0" smtClean="0"/>
            <a:t>Herausfinden, was Gott will</a:t>
          </a:r>
          <a:endParaRPr lang="nl-NL" dirty="0"/>
        </a:p>
        <a:p>
          <a:r>
            <a:rPr lang="nl-NL" dirty="0" smtClean="0"/>
            <a:t>Blick nach außen</a:t>
          </a:r>
          <a:endParaRPr lang="nl-NL" dirty="0"/>
        </a:p>
        <a:p>
          <a:r>
            <a:rPr lang="nl-NL" dirty="0" smtClean="0"/>
            <a:t>Vom Glauben inspiriert</a:t>
          </a:r>
          <a:endParaRPr lang="nl-NL" dirty="0"/>
        </a:p>
      </dgm:t>
    </dgm:pt>
    <dgm:pt modelId="{0ACCB31B-FEC0-43B3-90AB-2E417766DAC4}" type="parTrans" cxnId="{0730AA24-3578-412D-9524-862B0C10FD6F}">
      <dgm:prSet/>
      <dgm:spPr/>
      <dgm:t>
        <a:bodyPr/>
        <a:lstStyle/>
        <a:p>
          <a:endParaRPr lang="nl-NL"/>
        </a:p>
      </dgm:t>
    </dgm:pt>
    <dgm:pt modelId="{5EB3316A-23D9-42A9-B727-080DB1D950B8}" type="sibTrans" cxnId="{0730AA24-3578-412D-9524-862B0C10FD6F}">
      <dgm:prSet/>
      <dgm:spPr/>
      <dgm:t>
        <a:bodyPr/>
        <a:lstStyle/>
        <a:p>
          <a:endParaRPr lang="nl-NL"/>
        </a:p>
      </dgm:t>
    </dgm:pt>
    <dgm:pt modelId="{5D33A478-A94B-425D-988C-92BCAE8155BF}">
      <dgm:prSet phldrT="[Tekst]"/>
      <dgm:spPr/>
      <dgm:t>
        <a:bodyPr/>
        <a:lstStyle/>
        <a:p>
          <a:r>
            <a:rPr lang="nl-NL" dirty="0" smtClean="0"/>
            <a:t>Stärken:</a:t>
          </a:r>
          <a:endParaRPr lang="nl-NL" dirty="0"/>
        </a:p>
        <a:p>
          <a:r>
            <a:rPr lang="nl-NL" dirty="0" smtClean="0"/>
            <a:t>Weniges gut machen</a:t>
          </a:r>
          <a:endParaRPr lang="nl-NL" dirty="0"/>
        </a:p>
        <a:p>
          <a:r>
            <a:rPr lang="nl-NL" dirty="0" smtClean="0"/>
            <a:t>Wir machen Raum für alle.</a:t>
          </a:r>
          <a:endParaRPr lang="nl-NL" dirty="0"/>
        </a:p>
        <a:p>
          <a:r>
            <a:rPr lang="nl-NL" dirty="0" smtClean="0"/>
            <a:t>Als Gemeinschaft handeln</a:t>
          </a:r>
          <a:endParaRPr lang="nl-NL" dirty="0"/>
        </a:p>
      </dgm:t>
    </dgm:pt>
    <dgm:pt modelId="{C5952033-5CC6-4B13-BE85-375A83EF6ACC}" type="parTrans" cxnId="{6189EB54-C73A-4580-9178-60CD35AED8C5}">
      <dgm:prSet/>
      <dgm:spPr/>
      <dgm:t>
        <a:bodyPr/>
        <a:lstStyle/>
        <a:p>
          <a:endParaRPr lang="nl-NL"/>
        </a:p>
      </dgm:t>
    </dgm:pt>
    <dgm:pt modelId="{ADD66EDF-71F8-47F9-913E-1B47D038A8A0}" type="sibTrans" cxnId="{6189EB54-C73A-4580-9178-60CD35AED8C5}">
      <dgm:prSet/>
      <dgm:spPr/>
      <dgm:t>
        <a:bodyPr/>
        <a:lstStyle/>
        <a:p>
          <a:endParaRPr lang="nl-NL"/>
        </a:p>
      </dgm:t>
    </dgm:pt>
    <dgm:pt modelId="{FA2FC61B-D77B-45E8-9065-3DE4C89ACF68}">
      <dgm:prSet phldrT="[Tekst]"/>
      <dgm:spPr/>
      <dgm:t>
        <a:bodyPr/>
        <a:lstStyle/>
        <a:p>
          <a:r>
            <a:rPr lang="nl-NL" dirty="0" smtClean="0"/>
            <a:t>Schwächen:</a:t>
          </a:r>
          <a:endParaRPr lang="nl-NL" dirty="0"/>
        </a:p>
        <a:p>
          <a:r>
            <a:rPr lang="nl-NL" dirty="0" smtClean="0"/>
            <a:t>Wir richten den Blick nach außen.</a:t>
          </a:r>
          <a:endParaRPr lang="nl-NL" dirty="0"/>
        </a:p>
        <a:p>
          <a:r>
            <a:rPr lang="nl-NL" dirty="0" smtClean="0"/>
            <a:t>Wir finden heraus, was Gott heute will.</a:t>
          </a:r>
          <a:endParaRPr lang="nl-NL" dirty="0"/>
        </a:p>
      </dgm:t>
    </dgm:pt>
    <dgm:pt modelId="{651782D2-FE96-4EC3-822A-6C4B1EADEAA2}" type="parTrans" cxnId="{4E33D30F-8241-487F-B6B9-CE7ED3A6FF6B}">
      <dgm:prSet/>
      <dgm:spPr/>
      <dgm:t>
        <a:bodyPr/>
        <a:lstStyle/>
        <a:p>
          <a:endParaRPr lang="nl-NL"/>
        </a:p>
      </dgm:t>
    </dgm:pt>
    <dgm:pt modelId="{B4B332F9-72B4-4BA9-8CC9-9F707C4A0DC5}" type="sibTrans" cxnId="{4E33D30F-8241-487F-B6B9-CE7ED3A6FF6B}">
      <dgm:prSet/>
      <dgm:spPr/>
      <dgm:t>
        <a:bodyPr/>
        <a:lstStyle/>
        <a:p>
          <a:endParaRPr lang="nl-NL"/>
        </a:p>
      </dgm:t>
    </dgm:pt>
    <dgm:pt modelId="{3D14BB17-C8D8-4217-AFE6-B1593077130E}">
      <dgm:prSet phldrT="[Tekst]"/>
      <dgm:spPr/>
      <dgm:t>
        <a:bodyPr/>
        <a:lstStyle/>
        <a:p>
          <a:r>
            <a:rPr lang="nl-NL" dirty="0" smtClean="0"/>
            <a:t>Verschieden:</a:t>
          </a:r>
          <a:endParaRPr lang="nl-NL" dirty="0"/>
        </a:p>
        <a:p>
          <a:r>
            <a:rPr lang="nl-NL" dirty="0" smtClean="0"/>
            <a:t>Herausfinden, was Gott heute will</a:t>
          </a:r>
          <a:endParaRPr lang="nl-NL" dirty="0"/>
        </a:p>
        <a:p>
          <a:r>
            <a:rPr lang="nl-NL" dirty="0" smtClean="0"/>
            <a:t>Als Gemeinschaft handeln</a:t>
          </a:r>
          <a:endParaRPr lang="nl-NL" dirty="0"/>
        </a:p>
      </dgm:t>
    </dgm:pt>
    <dgm:pt modelId="{6C383C75-B543-4DC1-BF27-A10FA9468305}" type="parTrans" cxnId="{83B35B75-18D6-4071-9E0E-BBF95CFBC781}">
      <dgm:prSet/>
      <dgm:spPr/>
      <dgm:t>
        <a:bodyPr/>
        <a:lstStyle/>
        <a:p>
          <a:endParaRPr lang="nl-NL"/>
        </a:p>
      </dgm:t>
    </dgm:pt>
    <dgm:pt modelId="{08EC16F2-7441-48AD-A8DE-84068222CF52}" type="sibTrans" cxnId="{83B35B75-18D6-4071-9E0E-BBF95CFBC781}">
      <dgm:prSet/>
      <dgm:spPr/>
      <dgm:t>
        <a:bodyPr/>
        <a:lstStyle/>
        <a:p>
          <a:endParaRPr lang="nl-NL"/>
        </a:p>
      </dgm:t>
    </dgm:pt>
    <dgm:pt modelId="{23C5928E-4D39-4495-BC81-C137B7ABD098}">
      <dgm:prSet phldrT="[Tekst]"/>
      <dgm:spPr/>
      <dgm:t>
        <a:bodyPr/>
        <a:lstStyle/>
        <a:p>
          <a:r>
            <a:rPr lang="nl-NL" dirty="0" smtClean="0"/>
            <a:t>Durchschnitt:</a:t>
          </a:r>
          <a:endParaRPr lang="nl-NL" dirty="0"/>
        </a:p>
        <a:p>
          <a:r>
            <a:rPr lang="nl-NL" dirty="0"/>
            <a:t>Kosten </a:t>
          </a:r>
          <a:r>
            <a:rPr lang="nl-NL" dirty="0" smtClean="0"/>
            <a:t>des Wachstums</a:t>
          </a:r>
          <a:endParaRPr lang="nl-NL" dirty="0"/>
        </a:p>
        <a:p>
          <a:r>
            <a:rPr lang="nl-NL" dirty="0" smtClean="0"/>
            <a:t>Vom Glauben inspiriert</a:t>
          </a:r>
          <a:endParaRPr lang="nl-NL" dirty="0"/>
        </a:p>
      </dgm:t>
    </dgm:pt>
    <dgm:pt modelId="{989F4388-D192-4C10-872C-69A6BE79B80C}" type="parTrans" cxnId="{DA2FAA39-D261-4C4D-9F2A-1FE916A40AA4}">
      <dgm:prSet/>
      <dgm:spPr/>
      <dgm:t>
        <a:bodyPr/>
        <a:lstStyle/>
        <a:p>
          <a:endParaRPr lang="nl-NL"/>
        </a:p>
      </dgm:t>
    </dgm:pt>
    <dgm:pt modelId="{0A40C513-2136-4B4F-B40F-B5B769898481}" type="sibTrans" cxnId="{DA2FAA39-D261-4C4D-9F2A-1FE916A40AA4}">
      <dgm:prSet/>
      <dgm:spPr/>
      <dgm:t>
        <a:bodyPr/>
        <a:lstStyle/>
        <a:p>
          <a:endParaRPr lang="nl-NL"/>
        </a:p>
      </dgm:t>
    </dgm:pt>
    <dgm:pt modelId="{B4FD00B8-0B8A-44FF-A74F-406C94720EDB}" type="pres">
      <dgm:prSet presAssocID="{69BEE06C-B9B0-4CFB-B8CC-8695300A73C0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297B1407-0741-4029-B505-848C9BCF7457}" type="pres">
      <dgm:prSet presAssocID="{69BEE06C-B9B0-4CFB-B8CC-8695300A73C0}" presName="matrix" presStyleCnt="0"/>
      <dgm:spPr/>
    </dgm:pt>
    <dgm:pt modelId="{7A46B504-E1C8-4E7F-84CC-50D9BE4E4D22}" type="pres">
      <dgm:prSet presAssocID="{69BEE06C-B9B0-4CFB-B8CC-8695300A73C0}" presName="tile1" presStyleLbl="node1" presStyleIdx="0" presStyleCnt="4"/>
      <dgm:spPr/>
      <dgm:t>
        <a:bodyPr/>
        <a:lstStyle/>
        <a:p>
          <a:endParaRPr lang="de-DE"/>
        </a:p>
      </dgm:t>
    </dgm:pt>
    <dgm:pt modelId="{124772DD-DF51-4CF0-B5D4-C02F88C6ABFC}" type="pres">
      <dgm:prSet presAssocID="{69BEE06C-B9B0-4CFB-B8CC-8695300A73C0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408CF2F-6954-4745-91C4-C97021EF07B3}" type="pres">
      <dgm:prSet presAssocID="{69BEE06C-B9B0-4CFB-B8CC-8695300A73C0}" presName="tile2" presStyleLbl="node1" presStyleIdx="1" presStyleCnt="4"/>
      <dgm:spPr/>
      <dgm:t>
        <a:bodyPr/>
        <a:lstStyle/>
        <a:p>
          <a:endParaRPr lang="de-DE"/>
        </a:p>
      </dgm:t>
    </dgm:pt>
    <dgm:pt modelId="{64C41F8A-80B4-4BB7-86F1-94AA4FA71F18}" type="pres">
      <dgm:prSet presAssocID="{69BEE06C-B9B0-4CFB-B8CC-8695300A73C0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4B3CC1C-295E-42A2-8A04-9183958EC96B}" type="pres">
      <dgm:prSet presAssocID="{69BEE06C-B9B0-4CFB-B8CC-8695300A73C0}" presName="tile3" presStyleLbl="node1" presStyleIdx="2" presStyleCnt="4" custLinFactNeighborX="83" custLinFactNeighborY="640"/>
      <dgm:spPr/>
      <dgm:t>
        <a:bodyPr/>
        <a:lstStyle/>
        <a:p>
          <a:endParaRPr lang="de-DE"/>
        </a:p>
      </dgm:t>
    </dgm:pt>
    <dgm:pt modelId="{4681C7DC-EFA9-4E4B-9D74-F204172040A2}" type="pres">
      <dgm:prSet presAssocID="{69BEE06C-B9B0-4CFB-B8CC-8695300A73C0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EBF79F2-695C-4DE3-97D0-5E1D05C03866}" type="pres">
      <dgm:prSet presAssocID="{69BEE06C-B9B0-4CFB-B8CC-8695300A73C0}" presName="tile4" presStyleLbl="node1" presStyleIdx="3" presStyleCnt="4"/>
      <dgm:spPr/>
      <dgm:t>
        <a:bodyPr/>
        <a:lstStyle/>
        <a:p>
          <a:endParaRPr lang="de-DE"/>
        </a:p>
      </dgm:t>
    </dgm:pt>
    <dgm:pt modelId="{4B6A0988-E8E2-472D-A292-B3F91CC5A119}" type="pres">
      <dgm:prSet presAssocID="{69BEE06C-B9B0-4CFB-B8CC-8695300A73C0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BF6729A-E8EB-426A-B7BD-9E788A57EB2D}" type="pres">
      <dgm:prSet presAssocID="{69BEE06C-B9B0-4CFB-B8CC-8695300A73C0}" presName="centerTile" presStyleLbl="fgShp" presStyleIdx="0" presStyleCnt="1" custScaleX="111951" custScaleY="138799" custLinFactNeighborX="1383" custLinFactNeighborY="0">
        <dgm:presLayoutVars>
          <dgm:chMax val="0"/>
          <dgm:chPref val="0"/>
        </dgm:presLayoutVars>
      </dgm:prSet>
      <dgm:spPr/>
      <dgm:t>
        <a:bodyPr/>
        <a:lstStyle/>
        <a:p>
          <a:endParaRPr lang="de-DE"/>
        </a:p>
      </dgm:t>
    </dgm:pt>
  </dgm:ptLst>
  <dgm:cxnLst>
    <dgm:cxn modelId="{223D97CA-CABD-41D7-9F23-10B04C05EEFF}" type="presOf" srcId="{FA2FC61B-D77B-45E8-9065-3DE4C89ACF68}" destId="{64C41F8A-80B4-4BB7-86F1-94AA4FA71F18}" srcOrd="1" destOrd="0" presId="urn:microsoft.com/office/officeart/2005/8/layout/matrix1"/>
    <dgm:cxn modelId="{A32C3DDC-622D-456F-B0D8-7840851085E3}" type="presOf" srcId="{23C5928E-4D39-4495-BC81-C137B7ABD098}" destId="{4B6A0988-E8E2-472D-A292-B3F91CC5A119}" srcOrd="1" destOrd="0" presId="urn:microsoft.com/office/officeart/2005/8/layout/matrix1"/>
    <dgm:cxn modelId="{0730AA24-3578-412D-9524-862B0C10FD6F}" srcId="{69BEE06C-B9B0-4CFB-B8CC-8695300A73C0}" destId="{6D17F60D-32E9-4BFE-BF93-91D8AFCB1726}" srcOrd="0" destOrd="0" parTransId="{0ACCB31B-FEC0-43B3-90AB-2E417766DAC4}" sibTransId="{5EB3316A-23D9-42A9-B727-080DB1D950B8}"/>
    <dgm:cxn modelId="{D6E11279-5274-41E9-830F-AF33CEC994FD}" type="presOf" srcId="{6D17F60D-32E9-4BFE-BF93-91D8AFCB1726}" destId="{EBF6729A-E8EB-426A-B7BD-9E788A57EB2D}" srcOrd="0" destOrd="0" presId="urn:microsoft.com/office/officeart/2005/8/layout/matrix1"/>
    <dgm:cxn modelId="{CE173BAF-ADAE-4EBB-B5DA-0C0BDF17538D}" type="presOf" srcId="{5D33A478-A94B-425D-988C-92BCAE8155BF}" destId="{124772DD-DF51-4CF0-B5D4-C02F88C6ABFC}" srcOrd="1" destOrd="0" presId="urn:microsoft.com/office/officeart/2005/8/layout/matrix1"/>
    <dgm:cxn modelId="{DA2FAA39-D261-4C4D-9F2A-1FE916A40AA4}" srcId="{6D17F60D-32E9-4BFE-BF93-91D8AFCB1726}" destId="{23C5928E-4D39-4495-BC81-C137B7ABD098}" srcOrd="3" destOrd="0" parTransId="{989F4388-D192-4C10-872C-69A6BE79B80C}" sibTransId="{0A40C513-2136-4B4F-B40F-B5B769898481}"/>
    <dgm:cxn modelId="{276AB436-0699-466E-92F3-F0CCC64FEFED}" type="presOf" srcId="{69BEE06C-B9B0-4CFB-B8CC-8695300A73C0}" destId="{B4FD00B8-0B8A-44FF-A74F-406C94720EDB}" srcOrd="0" destOrd="0" presId="urn:microsoft.com/office/officeart/2005/8/layout/matrix1"/>
    <dgm:cxn modelId="{9B665C31-343F-455F-A20C-DE0C19405E61}" type="presOf" srcId="{FA2FC61B-D77B-45E8-9065-3DE4C89ACF68}" destId="{F408CF2F-6954-4745-91C4-C97021EF07B3}" srcOrd="0" destOrd="0" presId="urn:microsoft.com/office/officeart/2005/8/layout/matrix1"/>
    <dgm:cxn modelId="{317BD1AA-F9F1-47AC-B7E7-6817B19C733A}" type="presOf" srcId="{3D14BB17-C8D8-4217-AFE6-B1593077130E}" destId="{4681C7DC-EFA9-4E4B-9D74-F204172040A2}" srcOrd="1" destOrd="0" presId="urn:microsoft.com/office/officeart/2005/8/layout/matrix1"/>
    <dgm:cxn modelId="{96690BB9-4000-4BBF-90F3-C1F98B5C8E8E}" type="presOf" srcId="{5D33A478-A94B-425D-988C-92BCAE8155BF}" destId="{7A46B504-E1C8-4E7F-84CC-50D9BE4E4D22}" srcOrd="0" destOrd="0" presId="urn:microsoft.com/office/officeart/2005/8/layout/matrix1"/>
    <dgm:cxn modelId="{6189EB54-C73A-4580-9178-60CD35AED8C5}" srcId="{6D17F60D-32E9-4BFE-BF93-91D8AFCB1726}" destId="{5D33A478-A94B-425D-988C-92BCAE8155BF}" srcOrd="0" destOrd="0" parTransId="{C5952033-5CC6-4B13-BE85-375A83EF6ACC}" sibTransId="{ADD66EDF-71F8-47F9-913E-1B47D038A8A0}"/>
    <dgm:cxn modelId="{83B35B75-18D6-4071-9E0E-BBF95CFBC781}" srcId="{6D17F60D-32E9-4BFE-BF93-91D8AFCB1726}" destId="{3D14BB17-C8D8-4217-AFE6-B1593077130E}" srcOrd="2" destOrd="0" parTransId="{6C383C75-B543-4DC1-BF27-A10FA9468305}" sibTransId="{08EC16F2-7441-48AD-A8DE-84068222CF52}"/>
    <dgm:cxn modelId="{4E33D30F-8241-487F-B6B9-CE7ED3A6FF6B}" srcId="{6D17F60D-32E9-4BFE-BF93-91D8AFCB1726}" destId="{FA2FC61B-D77B-45E8-9065-3DE4C89ACF68}" srcOrd="1" destOrd="0" parTransId="{651782D2-FE96-4EC3-822A-6C4B1EADEAA2}" sibTransId="{B4B332F9-72B4-4BA9-8CC9-9F707C4A0DC5}"/>
    <dgm:cxn modelId="{EB1E4BE4-E42B-4E60-8645-B2CBDEC1D367}" type="presOf" srcId="{23C5928E-4D39-4495-BC81-C137B7ABD098}" destId="{AEBF79F2-695C-4DE3-97D0-5E1D05C03866}" srcOrd="0" destOrd="0" presId="urn:microsoft.com/office/officeart/2005/8/layout/matrix1"/>
    <dgm:cxn modelId="{E10F8673-041D-4F59-9BC5-4052BE61F8BC}" type="presOf" srcId="{3D14BB17-C8D8-4217-AFE6-B1593077130E}" destId="{94B3CC1C-295E-42A2-8A04-9183958EC96B}" srcOrd="0" destOrd="0" presId="urn:microsoft.com/office/officeart/2005/8/layout/matrix1"/>
    <dgm:cxn modelId="{0130A452-DE7E-4A0E-8F1F-716736E48661}" type="presParOf" srcId="{B4FD00B8-0B8A-44FF-A74F-406C94720EDB}" destId="{297B1407-0741-4029-B505-848C9BCF7457}" srcOrd="0" destOrd="0" presId="urn:microsoft.com/office/officeart/2005/8/layout/matrix1"/>
    <dgm:cxn modelId="{07CEE295-10D8-45FA-89F0-571249F8B5D7}" type="presParOf" srcId="{297B1407-0741-4029-B505-848C9BCF7457}" destId="{7A46B504-E1C8-4E7F-84CC-50D9BE4E4D22}" srcOrd="0" destOrd="0" presId="urn:microsoft.com/office/officeart/2005/8/layout/matrix1"/>
    <dgm:cxn modelId="{FD40918B-A0A2-4F72-AAD7-B7CCC5B2F092}" type="presParOf" srcId="{297B1407-0741-4029-B505-848C9BCF7457}" destId="{124772DD-DF51-4CF0-B5D4-C02F88C6ABFC}" srcOrd="1" destOrd="0" presId="urn:microsoft.com/office/officeart/2005/8/layout/matrix1"/>
    <dgm:cxn modelId="{98DF96F0-92D8-467E-B1AC-91023562769C}" type="presParOf" srcId="{297B1407-0741-4029-B505-848C9BCF7457}" destId="{F408CF2F-6954-4745-91C4-C97021EF07B3}" srcOrd="2" destOrd="0" presId="urn:microsoft.com/office/officeart/2005/8/layout/matrix1"/>
    <dgm:cxn modelId="{5F25A45A-6556-4089-9C07-FBB807BF7CFC}" type="presParOf" srcId="{297B1407-0741-4029-B505-848C9BCF7457}" destId="{64C41F8A-80B4-4BB7-86F1-94AA4FA71F18}" srcOrd="3" destOrd="0" presId="urn:microsoft.com/office/officeart/2005/8/layout/matrix1"/>
    <dgm:cxn modelId="{CF0B3209-2D61-4129-A634-7CCC4A3B43A1}" type="presParOf" srcId="{297B1407-0741-4029-B505-848C9BCF7457}" destId="{94B3CC1C-295E-42A2-8A04-9183958EC96B}" srcOrd="4" destOrd="0" presId="urn:microsoft.com/office/officeart/2005/8/layout/matrix1"/>
    <dgm:cxn modelId="{757E4AB0-A312-402F-8328-6B469D994FBA}" type="presParOf" srcId="{297B1407-0741-4029-B505-848C9BCF7457}" destId="{4681C7DC-EFA9-4E4B-9D74-F204172040A2}" srcOrd="5" destOrd="0" presId="urn:microsoft.com/office/officeart/2005/8/layout/matrix1"/>
    <dgm:cxn modelId="{D3DD21FA-7571-4734-AA41-8BD847336482}" type="presParOf" srcId="{297B1407-0741-4029-B505-848C9BCF7457}" destId="{AEBF79F2-695C-4DE3-97D0-5E1D05C03866}" srcOrd="6" destOrd="0" presId="urn:microsoft.com/office/officeart/2005/8/layout/matrix1"/>
    <dgm:cxn modelId="{4B46FF44-3CEC-481D-B2B2-40F6BC7EB6B2}" type="presParOf" srcId="{297B1407-0741-4029-B505-848C9BCF7457}" destId="{4B6A0988-E8E2-472D-A292-B3F91CC5A119}" srcOrd="7" destOrd="0" presId="urn:microsoft.com/office/officeart/2005/8/layout/matrix1"/>
    <dgm:cxn modelId="{1DE7DE6A-D329-4E18-9F6D-2498E4D603E6}" type="presParOf" srcId="{B4FD00B8-0B8A-44FF-A74F-406C94720EDB}" destId="{EBF6729A-E8EB-426A-B7BD-9E788A57EB2D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46B504-E1C8-4E7F-84CC-50D9BE4E4D22}">
      <dsp:nvSpPr>
        <dsp:cNvPr id="0" name=""/>
        <dsp:cNvSpPr/>
      </dsp:nvSpPr>
      <dsp:spPr>
        <a:xfrm rot="16200000">
          <a:off x="1185839" y="-1185839"/>
          <a:ext cx="2584440" cy="4956119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900" kern="1200" dirty="0" smtClean="0"/>
            <a:t>Stärken:</a:t>
          </a:r>
          <a:endParaRPr lang="nl-NL" sz="1900" kern="1200" dirty="0"/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900" kern="1200" dirty="0" smtClean="0"/>
            <a:t>Weniges gut machen</a:t>
          </a:r>
          <a:endParaRPr lang="nl-NL" sz="1900" kern="1200" dirty="0"/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900" kern="1200" dirty="0" smtClean="0"/>
            <a:t>Wir machen Raum für alle.</a:t>
          </a:r>
          <a:endParaRPr lang="nl-NL" sz="1900" kern="1200" dirty="0"/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900" kern="1200" dirty="0" smtClean="0"/>
            <a:t>Als Gemeinschaft handeln</a:t>
          </a:r>
          <a:endParaRPr lang="nl-NL" sz="1900" kern="1200" dirty="0"/>
        </a:p>
      </dsp:txBody>
      <dsp:txXfrm rot="5400000">
        <a:off x="0" y="0"/>
        <a:ext cx="4956119" cy="1938330"/>
      </dsp:txXfrm>
    </dsp:sp>
    <dsp:sp modelId="{F408CF2F-6954-4745-91C4-C97021EF07B3}">
      <dsp:nvSpPr>
        <dsp:cNvPr id="0" name=""/>
        <dsp:cNvSpPr/>
      </dsp:nvSpPr>
      <dsp:spPr>
        <a:xfrm>
          <a:off x="4956119" y="0"/>
          <a:ext cx="4956119" cy="2584440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900" kern="1200" dirty="0" smtClean="0"/>
            <a:t>Schwächen:</a:t>
          </a:r>
          <a:endParaRPr lang="nl-NL" sz="1900" kern="1200" dirty="0"/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900" kern="1200" dirty="0" smtClean="0"/>
            <a:t>Wir richten den Blick nach außen.</a:t>
          </a:r>
          <a:endParaRPr lang="nl-NL" sz="1900" kern="1200" dirty="0"/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900" kern="1200" dirty="0" smtClean="0"/>
            <a:t>Wir finden heraus, was Gott heute will.</a:t>
          </a:r>
          <a:endParaRPr lang="nl-NL" sz="1900" kern="1200" dirty="0"/>
        </a:p>
      </dsp:txBody>
      <dsp:txXfrm>
        <a:off x="4956119" y="0"/>
        <a:ext cx="4956119" cy="1938330"/>
      </dsp:txXfrm>
    </dsp:sp>
    <dsp:sp modelId="{94B3CC1C-295E-42A2-8A04-9183958EC96B}">
      <dsp:nvSpPr>
        <dsp:cNvPr id="0" name=""/>
        <dsp:cNvSpPr/>
      </dsp:nvSpPr>
      <dsp:spPr>
        <a:xfrm rot="10800000">
          <a:off x="4113" y="2584440"/>
          <a:ext cx="4956119" cy="2584440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900" kern="1200" dirty="0" smtClean="0"/>
            <a:t>Verschieden:</a:t>
          </a:r>
          <a:endParaRPr lang="nl-NL" sz="1900" kern="1200" dirty="0"/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900" kern="1200" dirty="0" smtClean="0"/>
            <a:t>Herausfinden, was Gott heute will</a:t>
          </a:r>
          <a:endParaRPr lang="nl-NL" sz="1900" kern="1200" dirty="0"/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900" kern="1200" dirty="0" smtClean="0"/>
            <a:t>Als Gemeinschaft handeln</a:t>
          </a:r>
          <a:endParaRPr lang="nl-NL" sz="1900" kern="1200" dirty="0"/>
        </a:p>
      </dsp:txBody>
      <dsp:txXfrm rot="10800000">
        <a:off x="4113" y="3230550"/>
        <a:ext cx="4956119" cy="1938330"/>
      </dsp:txXfrm>
    </dsp:sp>
    <dsp:sp modelId="{AEBF79F2-695C-4DE3-97D0-5E1D05C03866}">
      <dsp:nvSpPr>
        <dsp:cNvPr id="0" name=""/>
        <dsp:cNvSpPr/>
      </dsp:nvSpPr>
      <dsp:spPr>
        <a:xfrm rot="5400000">
          <a:off x="6141959" y="1398600"/>
          <a:ext cx="2584440" cy="4956119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900" kern="1200" dirty="0" smtClean="0"/>
            <a:t>Durchschnitt:</a:t>
          </a:r>
          <a:endParaRPr lang="nl-NL" sz="1900" kern="1200" dirty="0"/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900" kern="1200" dirty="0"/>
            <a:t>Kosten </a:t>
          </a:r>
          <a:r>
            <a:rPr lang="nl-NL" sz="1900" kern="1200" dirty="0" smtClean="0"/>
            <a:t>des Wachstums</a:t>
          </a:r>
          <a:endParaRPr lang="nl-NL" sz="1900" kern="1200" dirty="0"/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900" kern="1200" dirty="0" smtClean="0"/>
            <a:t>Vom Glauben inspiriert</a:t>
          </a:r>
          <a:endParaRPr lang="nl-NL" sz="1900" kern="1200" dirty="0"/>
        </a:p>
      </dsp:txBody>
      <dsp:txXfrm rot="-5400000">
        <a:off x="4956120" y="3230549"/>
        <a:ext cx="4956119" cy="1938330"/>
      </dsp:txXfrm>
    </dsp:sp>
    <dsp:sp modelId="{EBF6729A-E8EB-426A-B7BD-9E788A57EB2D}">
      <dsp:nvSpPr>
        <dsp:cNvPr id="0" name=""/>
        <dsp:cNvSpPr/>
      </dsp:nvSpPr>
      <dsp:spPr>
        <a:xfrm>
          <a:off x="3332718" y="1687645"/>
          <a:ext cx="3329055" cy="1793588"/>
        </a:xfrm>
        <a:prstGeom prst="round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900" kern="1200" dirty="0" smtClean="0"/>
            <a:t>Prioritäten:</a:t>
          </a:r>
          <a:endParaRPr lang="nl-NL" sz="1900" kern="1200" dirty="0"/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900" kern="1200" dirty="0" smtClean="0"/>
            <a:t>Herausfinden, was Gott will</a:t>
          </a:r>
          <a:endParaRPr lang="nl-NL" sz="1900" kern="1200" dirty="0"/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900" kern="1200" dirty="0" smtClean="0"/>
            <a:t>Blick nach außen</a:t>
          </a:r>
          <a:endParaRPr lang="nl-NL" sz="1900" kern="1200" dirty="0"/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900" kern="1200" dirty="0" smtClean="0"/>
            <a:t>Vom Glauben inspiriert</a:t>
          </a:r>
          <a:endParaRPr lang="nl-NL" sz="1900" kern="1200" dirty="0"/>
        </a:p>
      </dsp:txBody>
      <dsp:txXfrm>
        <a:off x="3420274" y="1775201"/>
        <a:ext cx="3153943" cy="16184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0" strike="noStrike" spc="-1">
                <a:latin typeface="Arial"/>
              </a:rPr>
              <a:t>Folie mittels Klicken verschieben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de-DE" sz="2000" b="0" strike="noStrike" spc="-1">
                <a:latin typeface="Arial"/>
              </a:rPr>
              <a:t>Format der Notizen mittels Klicken bearbeiten</a:t>
            </a:r>
          </a:p>
        </p:txBody>
      </p:sp>
      <p:sp>
        <p:nvSpPr>
          <p:cNvPr id="7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de-DE" sz="1400" b="0" strike="noStrike" spc="-1">
                <a:latin typeface="Times New Roman"/>
              </a:rPr>
              <a:t>&lt;Kopfzeile&gt;</a:t>
            </a:r>
          </a:p>
        </p:txBody>
      </p:sp>
      <p:sp>
        <p:nvSpPr>
          <p:cNvPr id="79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de-DE" sz="1400" b="0" strike="noStrike" spc="-1">
                <a:latin typeface="Times New Roman"/>
              </a:rPr>
              <a:t>&lt;Datum/Uhrzeit&gt;</a:t>
            </a:r>
          </a:p>
        </p:txBody>
      </p:sp>
      <p:sp>
        <p:nvSpPr>
          <p:cNvPr id="80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de-DE" sz="1400" b="0" strike="noStrike" spc="-1">
                <a:latin typeface="Times New Roman"/>
              </a:rPr>
              <a:t>&lt;Fußzeile&gt;</a:t>
            </a:r>
          </a:p>
        </p:txBody>
      </p:sp>
      <p:sp>
        <p:nvSpPr>
          <p:cNvPr id="81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1F8BD44D-7B3F-4E8F-A821-C7FD0C8F0166}" type="slidenum">
              <a:rPr lang="de-DE" sz="1400" b="0" strike="noStrike" spc="-1">
                <a:latin typeface="Times New Roman"/>
              </a:rPr>
              <a:t>‹Nr.›</a:t>
            </a:fld>
            <a:endParaRPr lang="de-DE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5640">
              <a:lnSpc>
                <a:spcPct val="100000"/>
              </a:lnSpc>
            </a:pPr>
            <a:r>
              <a:rPr lang="nl-NL" sz="2000" b="0" strike="noStrike" spc="-1">
                <a:latin typeface="Arial"/>
              </a:rPr>
              <a:t>pernis</a:t>
            </a:r>
            <a:endParaRPr lang="de-DE" sz="2000" b="0" strike="noStrike" spc="-1">
              <a:latin typeface="Arial"/>
            </a:endParaRPr>
          </a:p>
        </p:txBody>
      </p:sp>
      <p:sp>
        <p:nvSpPr>
          <p:cNvPr id="133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A4A5F391-BE69-4E8B-ABFD-611AA1D60823}" type="slidenum">
              <a:rPr lang="nl-NL" sz="1200" b="0" strike="noStrike" spc="-1">
                <a:latin typeface="Times New Roman"/>
              </a:rPr>
              <a:t>4</a:t>
            </a:fld>
            <a:endParaRPr lang="de-DE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5640">
              <a:lnSpc>
                <a:spcPct val="100000"/>
              </a:lnSpc>
            </a:pPr>
            <a:r>
              <a:rPr lang="nl-NL" sz="2000" b="0" strike="noStrike" spc="-1">
                <a:latin typeface="Arial"/>
              </a:rPr>
              <a:t>Verbinden bezield zijn door geloof en zoeken wat God wil </a:t>
            </a:r>
            <a:endParaRPr lang="de-DE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</a:pPr>
            <a:r>
              <a:rPr lang="nl-NL" sz="2000" b="0" strike="noStrike" spc="-1">
                <a:latin typeface="Arial"/>
              </a:rPr>
              <a:t>jaarthema’s rond discipelschap, module veranderkunde, publicatie</a:t>
            </a:r>
            <a:endParaRPr lang="de-DE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</a:pPr>
            <a:r>
              <a:rPr lang="nl-NL" sz="2000" b="0" strike="noStrike" spc="-1">
                <a:latin typeface="Arial"/>
              </a:rPr>
              <a:t>Prioriteren, minder activiteitgericht, meer omgevingsgericht </a:t>
            </a:r>
            <a:endParaRPr lang="de-DE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</a:pPr>
            <a:r>
              <a:rPr lang="nl-NL" sz="2000" b="0" strike="noStrike" spc="-1">
                <a:latin typeface="Arial"/>
              </a:rPr>
              <a:t>minder organiseren, meer netwerken &amp; leergemeenschappen</a:t>
            </a:r>
            <a:endParaRPr lang="de-DE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</a:pPr>
            <a:r>
              <a:rPr lang="nl-NL" sz="2000" b="0" strike="noStrike" spc="-1">
                <a:latin typeface="Arial"/>
              </a:rPr>
              <a:t>Emotioneel klimaat in gemeenten bevorderen </a:t>
            </a:r>
            <a:endParaRPr lang="de-DE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</a:pPr>
            <a:r>
              <a:rPr lang="nl-NL" sz="2000" b="0" strike="noStrike" spc="-1">
                <a:latin typeface="Arial"/>
              </a:rPr>
              <a:t>Interim-voorgangers, module gemeente als gezin</a:t>
            </a:r>
            <a:endParaRPr lang="de-DE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</a:pPr>
            <a:r>
              <a:rPr lang="nl-NL" sz="2000" b="0" strike="noStrike" spc="-1">
                <a:latin typeface="Arial"/>
              </a:rPr>
              <a:t>Goede praktijken gemeenten stimuleren </a:t>
            </a:r>
            <a:endParaRPr lang="de-DE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</a:pPr>
            <a:r>
              <a:rPr lang="nl-NL" sz="2000" b="0" strike="noStrike" spc="-1">
                <a:latin typeface="Arial"/>
              </a:rPr>
              <a:t>praktijkverhalen vertellen, gemeenten verbinden</a:t>
            </a:r>
            <a:endParaRPr lang="de-DE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</a:pPr>
            <a:r>
              <a:rPr lang="nl-NL" sz="2000" b="0" strike="noStrike" spc="-1">
                <a:latin typeface="Arial"/>
              </a:rPr>
              <a:t>Pioniersplekken als voorbeelden voor gemeenten</a:t>
            </a:r>
            <a:endParaRPr lang="de-DE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</a:pPr>
            <a:endParaRPr lang="de-DE" sz="2000" b="0" strike="noStrike" spc="-1">
              <a:latin typeface="Arial"/>
            </a:endParaRPr>
          </a:p>
        </p:txBody>
      </p:sp>
      <p:sp>
        <p:nvSpPr>
          <p:cNvPr id="13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5AEE9B6F-F61C-4D6C-9043-F3A40CE3AFB0}" type="slidenum">
              <a:rPr lang="nl-NL" sz="1200" b="0" strike="noStrike" spc="-1">
                <a:latin typeface="Times New Roman"/>
              </a:rPr>
              <a:t>11</a:t>
            </a:fld>
            <a:endParaRPr lang="de-DE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5640">
              <a:lnSpc>
                <a:spcPct val="100000"/>
              </a:lnSpc>
            </a:pPr>
            <a:r>
              <a:rPr lang="nl-NL" sz="2000" b="0" strike="noStrike" spc="-1">
                <a:latin typeface="Arial"/>
              </a:rPr>
              <a:t>Ontspannen sfeer, nog steeds klein, stabiel</a:t>
            </a:r>
            <a:endParaRPr lang="de-DE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</a:pPr>
            <a:r>
              <a:rPr lang="nl-NL" sz="2000" b="0" strike="noStrike" spc="-1">
                <a:latin typeface="Arial"/>
              </a:rPr>
              <a:t>Verschillende jonge voorgangers, groeiplek</a:t>
            </a:r>
            <a:endParaRPr lang="de-DE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</a:pPr>
            <a:r>
              <a:rPr lang="nl-NL" sz="2000" b="0" strike="noStrike" spc="-1">
                <a:latin typeface="Arial"/>
              </a:rPr>
              <a:t>VG aangenomen samen met andere gemeente</a:t>
            </a:r>
            <a:endParaRPr lang="de-DE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</a:pPr>
            <a:r>
              <a:rPr lang="nl-NL" sz="2000" b="0" strike="noStrike" spc="-1">
                <a:latin typeface="Arial"/>
              </a:rPr>
              <a:t>P 1 visiedoc Zoeken naar de wil van God</a:t>
            </a:r>
            <a:endParaRPr lang="de-DE" sz="2000" b="0" strike="noStrike" spc="-1">
              <a:latin typeface="Arial"/>
            </a:endParaRPr>
          </a:p>
        </p:txBody>
      </p:sp>
      <p:sp>
        <p:nvSpPr>
          <p:cNvPr id="13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E9792396-12CD-417E-A746-51C5F1CBD096}" type="slidenum">
              <a:rPr lang="nl-NL" sz="1200" b="0" strike="noStrike" spc="-1">
                <a:latin typeface="Times New Roman"/>
              </a:rPr>
              <a:t>13</a:t>
            </a:fld>
            <a:endParaRPr lang="de-DE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1800" b="0" strike="noStrike" spc="-1">
                <a:latin typeface="Arial"/>
              </a:rPr>
              <a:t>Format des Titeltextes durch Klicken bearbeiten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0" strike="noStrike" spc="-1">
                <a:latin typeface="Arial"/>
              </a:rPr>
              <a:t>Format des Titeltextes durch Klicken bearbeiten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" name="CustomShape 2"/>
          <p:cNvSpPr/>
          <p:nvPr/>
        </p:nvSpPr>
        <p:spPr>
          <a:xfrm>
            <a:off x="1523880" y="3602160"/>
            <a:ext cx="9143280" cy="165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4" name="Afbeelding 3"/>
          <p:cNvPicPr/>
          <p:nvPr/>
        </p:nvPicPr>
        <p:blipFill>
          <a:blip r:embed="rId2"/>
          <a:stretch/>
        </p:blipFill>
        <p:spPr>
          <a:xfrm>
            <a:off x="306720" y="172800"/>
            <a:ext cx="11577960" cy="6511680"/>
          </a:xfrm>
          <a:prstGeom prst="rect">
            <a:avLst/>
          </a:prstGeom>
          <a:ln>
            <a:noFill/>
          </a:ln>
        </p:spPr>
      </p:pic>
      <p:sp>
        <p:nvSpPr>
          <p:cNvPr id="85" name="CustomShape 3"/>
          <p:cNvSpPr/>
          <p:nvPr/>
        </p:nvSpPr>
        <p:spPr>
          <a:xfrm>
            <a:off x="3140280" y="1893600"/>
            <a:ext cx="6861960" cy="1918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nl-NL" sz="6000" b="0" strike="noStrike" spc="-1">
                <a:solidFill>
                  <a:srgbClr val="FFFFFF"/>
                </a:solidFill>
                <a:latin typeface="Avenir Next LT Pro"/>
                <a:ea typeface="DejaVu Sans"/>
              </a:rPr>
              <a:t>Vitale Gemeinde</a:t>
            </a:r>
            <a:endParaRPr lang="de-DE" sz="6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6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6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1"/>
          <p:cNvSpPr/>
          <p:nvPr/>
        </p:nvSpPr>
        <p:spPr>
          <a:xfrm>
            <a:off x="0" y="0"/>
            <a:ext cx="12188160" cy="6857280"/>
          </a:xfrm>
          <a:prstGeom prst="rect">
            <a:avLst/>
          </a:prstGeom>
          <a:blipFill rotWithShape="0">
            <a:blip r:embed="rId2">
              <a:alphaModFix amt="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3" name="CustomShape 2"/>
          <p:cNvSpPr/>
          <p:nvPr/>
        </p:nvSpPr>
        <p:spPr>
          <a:xfrm>
            <a:off x="1296000" y="330840"/>
            <a:ext cx="985068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nl-NL" sz="4400" b="1" strike="noStrike" spc="-1">
                <a:solidFill>
                  <a:srgbClr val="000000"/>
                </a:solidFill>
                <a:latin typeface="Avenir Next LT Pro Demi"/>
              </a:rPr>
              <a:t>Ziele</a:t>
            </a:r>
            <a:endParaRPr lang="de-DE" sz="4400" b="0" strike="noStrike" spc="-1">
              <a:latin typeface="Arial"/>
            </a:endParaRPr>
          </a:p>
        </p:txBody>
      </p:sp>
      <p:sp>
        <p:nvSpPr>
          <p:cNvPr id="114" name="CustomShape 3"/>
          <p:cNvSpPr/>
          <p:nvPr/>
        </p:nvSpPr>
        <p:spPr>
          <a:xfrm>
            <a:off x="1502280" y="1690560"/>
            <a:ext cx="9186840" cy="310708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200" indent="-456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nl-NL" sz="2800" b="0" strike="noStrike" spc="-1" dirty="0">
                <a:solidFill>
                  <a:srgbClr val="000000"/>
                </a:solidFill>
                <a:latin typeface="Avenir Next LT Pro"/>
                <a:ea typeface="DejaVu Sans"/>
              </a:rPr>
              <a:t>Suchen, was Gott will: Berufung und Vision</a:t>
            </a:r>
            <a:endParaRPr lang="de-DE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2800" b="0" strike="noStrike" spc="-1" dirty="0">
              <a:latin typeface="Arial"/>
            </a:endParaRPr>
          </a:p>
          <a:p>
            <a:pPr marL="457200" indent="-456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nl-NL" sz="2800" b="0" strike="noStrike" spc="-1" dirty="0">
                <a:solidFill>
                  <a:srgbClr val="000000"/>
                </a:solidFill>
                <a:latin typeface="Avenir Next LT Pro"/>
                <a:ea typeface="DejaVu Sans"/>
              </a:rPr>
              <a:t>Blick nach </a:t>
            </a:r>
            <a:r>
              <a:rPr lang="nl-NL" sz="2800" b="0" strike="noStrike" spc="-1" dirty="0" smtClean="0">
                <a:solidFill>
                  <a:srgbClr val="000000"/>
                </a:solidFill>
                <a:latin typeface="Avenir Next LT Pro"/>
                <a:ea typeface="DejaVu Sans"/>
              </a:rPr>
              <a:t>außen </a:t>
            </a:r>
            <a:r>
              <a:rPr lang="nl-NL" sz="2800" b="0" strike="noStrike" spc="-1" dirty="0">
                <a:solidFill>
                  <a:srgbClr val="000000"/>
                </a:solidFill>
                <a:latin typeface="Avenir Next LT Pro"/>
                <a:ea typeface="DejaVu Sans"/>
              </a:rPr>
              <a:t>durch die Verbindung von Glauben und Leben</a:t>
            </a:r>
            <a:endParaRPr lang="de-DE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2800" b="0" strike="noStrike" spc="-1" dirty="0">
              <a:latin typeface="Arial"/>
            </a:endParaRPr>
          </a:p>
          <a:p>
            <a:pPr marL="457200" indent="-456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nl-NL" sz="2800" b="0" strike="noStrike" spc="-1" dirty="0">
                <a:solidFill>
                  <a:srgbClr val="000000"/>
                </a:solidFill>
                <a:latin typeface="Avenir Next LT Pro"/>
                <a:ea typeface="DejaVu Sans"/>
              </a:rPr>
              <a:t>Wachsen im Glauben: Menschen helfen, Gottes Liebe zu erfahren und Gott und einander zu dienen</a:t>
            </a:r>
            <a:endParaRPr lang="de-DE" sz="2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>
            <a:alphaModFix amt="6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ustomShape 1"/>
          <p:cNvSpPr/>
          <p:nvPr/>
        </p:nvSpPr>
        <p:spPr>
          <a:xfrm>
            <a:off x="306179" y="281354"/>
            <a:ext cx="12188160" cy="6857280"/>
          </a:xfrm>
          <a:prstGeom prst="rect">
            <a:avLst/>
          </a:prstGeom>
          <a:blipFill rotWithShape="0">
            <a:blip r:embed="rId3">
              <a:alphaModFix amt="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6" name="CustomShape 2"/>
          <p:cNvSpPr/>
          <p:nvPr/>
        </p:nvSpPr>
        <p:spPr>
          <a:xfrm>
            <a:off x="1502280" y="365040"/>
            <a:ext cx="985068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nl-NL" sz="4400" b="1" strike="noStrike" spc="-1">
                <a:solidFill>
                  <a:srgbClr val="000000"/>
                </a:solidFill>
                <a:latin typeface="Avenir Next LT Pro Demi"/>
              </a:rPr>
              <a:t>Empfehlungen</a:t>
            </a:r>
            <a:endParaRPr lang="de-DE" sz="4400" b="0" strike="noStrike" spc="-1">
              <a:latin typeface="Arial"/>
            </a:endParaRPr>
          </a:p>
        </p:txBody>
      </p:sp>
      <p:sp>
        <p:nvSpPr>
          <p:cNvPr id="117" name="CustomShape 3"/>
          <p:cNvSpPr/>
          <p:nvPr/>
        </p:nvSpPr>
        <p:spPr>
          <a:xfrm>
            <a:off x="1502280" y="1443960"/>
            <a:ext cx="10231560" cy="52615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920" indent="-457200">
              <a:lnSpc>
                <a:spcPct val="10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nl-NL" sz="2800" b="0" strike="noStrike" spc="-1" dirty="0" smtClean="0">
                <a:solidFill>
                  <a:srgbClr val="000000"/>
                </a:solidFill>
                <a:latin typeface="Avenir Next LT Pro"/>
                <a:ea typeface="DejaVu Sans"/>
              </a:rPr>
              <a:t>Inspiration </a:t>
            </a:r>
            <a:r>
              <a:rPr lang="nl-NL" sz="2800" b="0" strike="noStrike" spc="-1" dirty="0">
                <a:solidFill>
                  <a:srgbClr val="000000"/>
                </a:solidFill>
                <a:latin typeface="Avenir Next LT Pro"/>
                <a:ea typeface="DejaVu Sans"/>
              </a:rPr>
              <a:t>durch den Glauben mit dem Suchen nach Gottes Willen verbinden</a:t>
            </a:r>
            <a:endParaRPr lang="de-DE" sz="2800" b="0" strike="noStrike" spc="-1" dirty="0">
              <a:latin typeface="Arial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2800" b="0" strike="noStrike" spc="-1" dirty="0">
              <a:latin typeface="Arial"/>
            </a:endParaRPr>
          </a:p>
          <a:p>
            <a:pPr marL="457920" indent="-457200">
              <a:lnSpc>
                <a:spcPct val="10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nl-NL" sz="2800" b="0" strike="noStrike" spc="-1" dirty="0" smtClean="0">
                <a:solidFill>
                  <a:srgbClr val="000000"/>
                </a:solidFill>
                <a:latin typeface="Avenir Next LT Pro"/>
                <a:ea typeface="DejaVu Sans"/>
              </a:rPr>
              <a:t>Prioritäten </a:t>
            </a:r>
            <a:r>
              <a:rPr lang="nl-NL" sz="2800" b="0" strike="noStrike" spc="-1" dirty="0">
                <a:solidFill>
                  <a:srgbClr val="000000"/>
                </a:solidFill>
                <a:latin typeface="Avenir Next LT Pro"/>
                <a:ea typeface="DejaVu Sans"/>
              </a:rPr>
              <a:t>ordnen, weniger Aktivitäten, mehr Umgebungs- und zielgerichtet sein</a:t>
            </a:r>
            <a:endParaRPr lang="de-DE" sz="2800" b="0" strike="noStrike" spc="-1" dirty="0">
              <a:latin typeface="Arial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2800" b="0" strike="noStrike" spc="-1" dirty="0">
              <a:latin typeface="Arial"/>
            </a:endParaRPr>
          </a:p>
          <a:p>
            <a:pPr marL="457920" indent="-457200">
              <a:lnSpc>
                <a:spcPct val="10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nl-NL" sz="2800" b="0" strike="noStrike" spc="-1" dirty="0" smtClean="0">
                <a:solidFill>
                  <a:srgbClr val="000000"/>
                </a:solidFill>
                <a:latin typeface="Avenir Next LT Pro"/>
                <a:ea typeface="DejaVu Sans"/>
              </a:rPr>
              <a:t>Emotionales </a:t>
            </a:r>
            <a:r>
              <a:rPr lang="nl-NL" sz="2800" b="0" strike="noStrike" spc="-1" dirty="0">
                <a:solidFill>
                  <a:srgbClr val="000000"/>
                </a:solidFill>
                <a:latin typeface="Avenir Next LT Pro"/>
                <a:ea typeface="DejaVu Sans"/>
              </a:rPr>
              <a:t>Klima in Gemeinden fördern</a:t>
            </a:r>
            <a:endParaRPr lang="de-DE" sz="2800" b="0" strike="noStrike" spc="-1" dirty="0">
              <a:latin typeface="Arial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2800" b="0" strike="noStrike" spc="-1" dirty="0">
              <a:latin typeface="Arial"/>
            </a:endParaRPr>
          </a:p>
          <a:p>
            <a:pPr marL="457920" indent="-457200">
              <a:lnSpc>
                <a:spcPct val="10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nl-NL" sz="2800" b="0" strike="noStrike" spc="-1" dirty="0" smtClean="0">
                <a:solidFill>
                  <a:srgbClr val="000000"/>
                </a:solidFill>
                <a:latin typeface="Avenir Next LT Pro"/>
                <a:ea typeface="DejaVu Sans"/>
              </a:rPr>
              <a:t>Gute </a:t>
            </a:r>
            <a:r>
              <a:rPr lang="nl-NL" sz="2800" b="0" strike="noStrike" spc="-1" dirty="0">
                <a:solidFill>
                  <a:srgbClr val="000000"/>
                </a:solidFill>
                <a:latin typeface="Avenir Next LT Pro"/>
                <a:ea typeface="DejaVu Sans"/>
              </a:rPr>
              <a:t>Praxis in Gemeinden stimulieren</a:t>
            </a:r>
            <a:endParaRPr lang="de-DE" sz="2800" b="0" strike="noStrike" spc="-1" dirty="0">
              <a:latin typeface="Arial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2800" b="0" strike="noStrike" spc="-1" dirty="0">
              <a:latin typeface="Arial"/>
            </a:endParaRPr>
          </a:p>
          <a:p>
            <a:pPr marL="457920" indent="-457200">
              <a:lnSpc>
                <a:spcPct val="10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nl-NL" sz="2800" b="0" strike="noStrike" spc="-1" dirty="0" smtClean="0">
                <a:solidFill>
                  <a:srgbClr val="000000"/>
                </a:solidFill>
                <a:latin typeface="Avenir Next LT Pro"/>
                <a:ea typeface="DejaVu Sans"/>
              </a:rPr>
              <a:t>Gemeindegründungsprojekte </a:t>
            </a:r>
            <a:r>
              <a:rPr lang="nl-NL" sz="2800" b="0" strike="noStrike" spc="-1" dirty="0">
                <a:solidFill>
                  <a:srgbClr val="000000"/>
                </a:solidFill>
                <a:latin typeface="Avenir Next LT Pro"/>
                <a:ea typeface="DejaVu Sans"/>
              </a:rPr>
              <a:t>als Vorbilder für alte Gemeinden</a:t>
            </a:r>
            <a:endParaRPr lang="de-DE" sz="2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6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0" y="-28966"/>
            <a:ext cx="12188160" cy="6857280"/>
          </a:xfrm>
          <a:prstGeom prst="rect">
            <a:avLst/>
          </a:prstGeom>
          <a:blipFill rotWithShape="0">
            <a:blip r:embed="rId2">
              <a:alphaModFix amt="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9" name="CustomShape 2"/>
          <p:cNvSpPr/>
          <p:nvPr/>
        </p:nvSpPr>
        <p:spPr>
          <a:xfrm>
            <a:off x="1502280" y="365040"/>
            <a:ext cx="985068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nl-NL" sz="4400" b="1" strike="noStrike" spc="-1">
                <a:solidFill>
                  <a:srgbClr val="000000"/>
                </a:solidFill>
                <a:latin typeface="Avenir Next LT Pro Demi"/>
              </a:rPr>
              <a:t>Richtlinien</a:t>
            </a:r>
            <a:endParaRPr lang="de-DE" sz="4400" b="0" strike="noStrike" spc="-1">
              <a:latin typeface="Arial"/>
            </a:endParaRPr>
          </a:p>
        </p:txBody>
      </p:sp>
      <p:sp>
        <p:nvSpPr>
          <p:cNvPr id="120" name="CustomShape 3"/>
          <p:cNvSpPr/>
          <p:nvPr/>
        </p:nvSpPr>
        <p:spPr>
          <a:xfrm>
            <a:off x="1643760" y="1429890"/>
            <a:ext cx="9850680" cy="65541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200" indent="-45648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nl-NL" sz="2800" b="0" strike="noStrike" spc="-1" dirty="0">
                <a:solidFill>
                  <a:srgbClr val="000000"/>
                </a:solidFill>
                <a:latin typeface="Avenir Next LT Pro"/>
                <a:ea typeface="DejaVu Sans"/>
              </a:rPr>
              <a:t>Jahresthemen über Glaube und Jüngerschaft </a:t>
            </a:r>
            <a:endParaRPr lang="de-DE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2800" b="0" strike="noStrike" spc="-1" dirty="0">
              <a:latin typeface="Arial"/>
            </a:endParaRPr>
          </a:p>
          <a:p>
            <a:pPr marL="457200" indent="-45648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nl-NL" sz="2800" b="0" strike="noStrike" spc="-1" dirty="0">
                <a:solidFill>
                  <a:srgbClr val="000000"/>
                </a:solidFill>
                <a:latin typeface="Avenir Next LT Pro"/>
                <a:ea typeface="DejaVu Sans"/>
              </a:rPr>
              <a:t>Themen Urteilsvermögen und Unterscheidung</a:t>
            </a:r>
            <a:endParaRPr lang="de-DE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2800" b="0" strike="noStrike" spc="-1" dirty="0">
              <a:latin typeface="Arial"/>
            </a:endParaRPr>
          </a:p>
          <a:p>
            <a:pPr marL="457200" indent="-45648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nl-NL" sz="2800" b="0" strike="noStrike" spc="-1" dirty="0">
                <a:solidFill>
                  <a:srgbClr val="000000"/>
                </a:solidFill>
                <a:latin typeface="Avenir Next LT Pro"/>
                <a:ea typeface="DejaVu Sans"/>
              </a:rPr>
              <a:t>Interimspastoren </a:t>
            </a:r>
            <a:r>
              <a:rPr lang="nl-NL" sz="2800" b="0" strike="noStrike" spc="-1" dirty="0" smtClean="0">
                <a:solidFill>
                  <a:srgbClr val="000000"/>
                </a:solidFill>
                <a:latin typeface="Avenir Next LT Pro"/>
                <a:ea typeface="DejaVu Sans"/>
              </a:rPr>
              <a:t>in </a:t>
            </a:r>
            <a:r>
              <a:rPr lang="nl-NL" sz="2800" b="0" strike="noStrike" spc="-1" dirty="0">
                <a:solidFill>
                  <a:srgbClr val="000000"/>
                </a:solidFill>
                <a:latin typeface="Avenir Next LT Pro"/>
                <a:ea typeface="DejaVu Sans"/>
              </a:rPr>
              <a:t>zu begleitenden </a:t>
            </a:r>
            <a:r>
              <a:rPr lang="nl-NL" sz="2800" spc="-1" dirty="0">
                <a:solidFill>
                  <a:srgbClr val="000000"/>
                </a:solidFill>
                <a:latin typeface="Avenir Next LT Pro"/>
              </a:rPr>
              <a:t>Gemeinden einsetzen </a:t>
            </a:r>
            <a:endParaRPr lang="de-DE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2800" b="0" strike="noStrike" spc="-1" dirty="0">
              <a:latin typeface="Arial"/>
            </a:endParaRPr>
          </a:p>
          <a:p>
            <a:pPr marL="457200" indent="-45648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nl-NL" sz="2800" b="0" strike="noStrike" spc="-1" dirty="0">
                <a:solidFill>
                  <a:srgbClr val="000000"/>
                </a:solidFill>
                <a:latin typeface="Avenir Next LT Pro"/>
                <a:ea typeface="DejaVu Sans"/>
              </a:rPr>
              <a:t>Trainieren von Gemeinschaftssystemen, Veränderungen akzeptieren</a:t>
            </a:r>
            <a:endParaRPr lang="de-DE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2800" b="0" strike="noStrike" spc="-1" dirty="0">
              <a:latin typeface="Arial"/>
            </a:endParaRPr>
          </a:p>
          <a:p>
            <a:pPr marL="457200" indent="-45648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nl-NL" sz="2800" b="0" strike="noStrike" spc="-1" dirty="0">
                <a:solidFill>
                  <a:srgbClr val="000000"/>
                </a:solidFill>
                <a:latin typeface="Avenir Next LT Pro"/>
                <a:ea typeface="DejaVu Sans"/>
              </a:rPr>
              <a:t>Lehrgemeinschaften zum Thema Vitalisierung</a:t>
            </a:r>
            <a:endParaRPr lang="de-DE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2800" b="0" strike="noStrike" spc="-1" dirty="0">
              <a:latin typeface="Arial"/>
            </a:endParaRPr>
          </a:p>
          <a:p>
            <a:pPr marL="457200" indent="-45648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nl-NL" sz="2800" b="0" strike="noStrike" spc="-1" dirty="0">
                <a:solidFill>
                  <a:srgbClr val="000000"/>
                </a:solidFill>
                <a:latin typeface="Avenir Next LT Pro"/>
                <a:ea typeface="DejaVu Sans"/>
              </a:rPr>
              <a:t>Begleitung von älteren Gemeinden in Pionierprojekten</a:t>
            </a:r>
            <a:endParaRPr lang="de-DE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2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>
            <a:alphaModFix amt="6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ustomShape 1"/>
          <p:cNvSpPr/>
          <p:nvPr/>
        </p:nvSpPr>
        <p:spPr>
          <a:xfrm>
            <a:off x="0" y="0"/>
            <a:ext cx="12188160" cy="6857280"/>
          </a:xfrm>
          <a:prstGeom prst="rect">
            <a:avLst/>
          </a:prstGeom>
          <a:blipFill rotWithShape="0">
            <a:blip r:embed="rId3">
              <a:alphaModFix amt="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2" name="CustomShape 2"/>
          <p:cNvSpPr/>
          <p:nvPr/>
        </p:nvSpPr>
        <p:spPr>
          <a:xfrm>
            <a:off x="374760" y="365040"/>
            <a:ext cx="580284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nl-NL" sz="4400" b="1" strike="noStrike" spc="-1" dirty="0" smtClean="0">
                <a:solidFill>
                  <a:srgbClr val="000000"/>
                </a:solidFill>
                <a:latin typeface="Avenir Next LT Pro Demi"/>
              </a:rPr>
              <a:t>Hafen </a:t>
            </a:r>
            <a:r>
              <a:rPr lang="nl-NL" sz="4400" b="1" strike="noStrike" spc="-1" dirty="0">
                <a:solidFill>
                  <a:srgbClr val="000000"/>
                </a:solidFill>
                <a:latin typeface="Avenir Next LT Pro Demi"/>
              </a:rPr>
              <a:t>2022</a:t>
            </a:r>
            <a:endParaRPr lang="de-DE" sz="4400" b="0" strike="noStrike" spc="-1" dirty="0">
              <a:latin typeface="Arial"/>
            </a:endParaRPr>
          </a:p>
        </p:txBody>
      </p:sp>
      <p:pic>
        <p:nvPicPr>
          <p:cNvPr id="123" name="Afbeelding 1"/>
          <p:cNvPicPr/>
          <p:nvPr/>
        </p:nvPicPr>
        <p:blipFill>
          <a:blip r:embed="rId4"/>
          <a:stretch/>
        </p:blipFill>
        <p:spPr>
          <a:xfrm>
            <a:off x="3950280" y="0"/>
            <a:ext cx="4717440" cy="685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6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0" y="0"/>
            <a:ext cx="12188160" cy="6857280"/>
          </a:xfrm>
          <a:prstGeom prst="rect">
            <a:avLst/>
          </a:prstGeom>
          <a:blipFill rotWithShape="0">
            <a:blip r:embed="rId2">
              <a:alphaModFix amt="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5" name="CustomShape 2"/>
          <p:cNvSpPr/>
          <p:nvPr/>
        </p:nvSpPr>
        <p:spPr>
          <a:xfrm>
            <a:off x="1502280" y="365040"/>
            <a:ext cx="985068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nl-NL" sz="4400" b="1" spc="-1" dirty="0" smtClean="0">
                <a:solidFill>
                  <a:srgbClr val="000000"/>
                </a:solidFill>
                <a:latin typeface="Avenir Next LT Pro Demi"/>
              </a:rPr>
              <a:t>Garten</a:t>
            </a:r>
            <a:r>
              <a:rPr lang="nl-NL" sz="4400" b="1" strike="noStrike" spc="-1" dirty="0" smtClean="0">
                <a:solidFill>
                  <a:srgbClr val="000000"/>
                </a:solidFill>
                <a:latin typeface="Avenir Next LT Pro Demi"/>
              </a:rPr>
              <a:t> </a:t>
            </a:r>
            <a:r>
              <a:rPr lang="nl-NL" sz="4400" b="1" strike="noStrike" spc="-1" dirty="0">
                <a:solidFill>
                  <a:srgbClr val="000000"/>
                </a:solidFill>
                <a:latin typeface="Avenir Next LT Pro Demi"/>
              </a:rPr>
              <a:t>2022</a:t>
            </a:r>
            <a:endParaRPr lang="de-DE" sz="4400" b="0" strike="noStrike" spc="-1" dirty="0">
              <a:latin typeface="Arial"/>
            </a:endParaRPr>
          </a:p>
        </p:txBody>
      </p:sp>
      <p:pic>
        <p:nvPicPr>
          <p:cNvPr id="126" name="Afbeelding 1"/>
          <p:cNvPicPr/>
          <p:nvPr/>
        </p:nvPicPr>
        <p:blipFill>
          <a:blip r:embed="rId3"/>
          <a:stretch/>
        </p:blipFill>
        <p:spPr>
          <a:xfrm>
            <a:off x="6330960" y="1361520"/>
            <a:ext cx="5811120" cy="3873960"/>
          </a:xfrm>
          <a:prstGeom prst="rect">
            <a:avLst/>
          </a:prstGeom>
          <a:ln>
            <a:noFill/>
          </a:ln>
        </p:spPr>
      </p:pic>
      <p:pic>
        <p:nvPicPr>
          <p:cNvPr id="127" name="Afbeelding 3"/>
          <p:cNvPicPr/>
          <p:nvPr/>
        </p:nvPicPr>
        <p:blipFill>
          <a:blip r:embed="rId4"/>
          <a:stretch/>
        </p:blipFill>
        <p:spPr>
          <a:xfrm>
            <a:off x="0" y="1383120"/>
            <a:ext cx="6330240" cy="3852360"/>
          </a:xfrm>
          <a:prstGeom prst="rect">
            <a:avLst/>
          </a:prstGeom>
          <a:ln>
            <a:noFill/>
          </a:ln>
        </p:spPr>
      </p:pic>
      <p:sp>
        <p:nvSpPr>
          <p:cNvPr id="2" name="Textfeld 1"/>
          <p:cNvSpPr txBox="1"/>
          <p:nvPr/>
        </p:nvSpPr>
        <p:spPr>
          <a:xfrm>
            <a:off x="2081191" y="4658889"/>
            <a:ext cx="3756901" cy="4882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6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0" y="0"/>
            <a:ext cx="12188160" cy="6857280"/>
          </a:xfrm>
          <a:prstGeom prst="rect">
            <a:avLst/>
          </a:prstGeom>
          <a:blipFill rotWithShape="0">
            <a:blip r:embed="rId2">
              <a:alphaModFix amt="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9" name="CustomShape 2"/>
          <p:cNvSpPr/>
          <p:nvPr/>
        </p:nvSpPr>
        <p:spPr>
          <a:xfrm>
            <a:off x="1502280" y="365040"/>
            <a:ext cx="985068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nl-NL" sz="4400" b="1" strike="noStrike" spc="-1">
                <a:solidFill>
                  <a:srgbClr val="000000"/>
                </a:solidFill>
                <a:latin typeface="Avenir Next LT Pro Demi"/>
              </a:rPr>
              <a:t>“Alle an Bord” 2022</a:t>
            </a:r>
            <a:endParaRPr lang="de-DE" sz="4400" b="0" strike="noStrike" spc="-1">
              <a:latin typeface="Arial"/>
            </a:endParaRPr>
          </a:p>
        </p:txBody>
      </p:sp>
      <p:pic>
        <p:nvPicPr>
          <p:cNvPr id="130" name="Afbeelding 1"/>
          <p:cNvPicPr/>
          <p:nvPr/>
        </p:nvPicPr>
        <p:blipFill>
          <a:blip r:embed="rId3"/>
          <a:stretch/>
        </p:blipFill>
        <p:spPr>
          <a:xfrm>
            <a:off x="587520" y="1785960"/>
            <a:ext cx="11046960" cy="4124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6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0"/>
            <a:ext cx="12188160" cy="6857280"/>
          </a:xfrm>
          <a:prstGeom prst="rect">
            <a:avLst/>
          </a:prstGeom>
          <a:blipFill rotWithShape="0">
            <a:blip r:embed="rId2">
              <a:alphaModFix amt="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7" name="CustomShape 2"/>
          <p:cNvSpPr/>
          <p:nvPr/>
        </p:nvSpPr>
        <p:spPr>
          <a:xfrm>
            <a:off x="699594" y="232638"/>
            <a:ext cx="985068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nl-NL" sz="4400" b="1" strike="noStrike" spc="-1" dirty="0">
                <a:solidFill>
                  <a:srgbClr val="000000"/>
                </a:solidFill>
                <a:latin typeface="Avenir Next LT Pro Demi"/>
              </a:rPr>
              <a:t>Was ist eine vitale Gemeinde?</a:t>
            </a:r>
            <a:endParaRPr lang="de-DE" sz="4400" b="0" strike="noStrike" spc="-1" dirty="0">
              <a:latin typeface="Arial"/>
            </a:endParaRPr>
          </a:p>
        </p:txBody>
      </p:sp>
      <p:sp>
        <p:nvSpPr>
          <p:cNvPr id="88" name="CustomShape 3"/>
          <p:cNvSpPr/>
          <p:nvPr/>
        </p:nvSpPr>
        <p:spPr>
          <a:xfrm>
            <a:off x="781200" y="1440000"/>
            <a:ext cx="10810440" cy="594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nl-NL" sz="2400" b="0" strike="noStrike" spc="-1">
                <a:solidFill>
                  <a:srgbClr val="000000"/>
                </a:solidFill>
                <a:latin typeface="Avenir Next LT Pro"/>
                <a:ea typeface="DejaVu Sans"/>
              </a:rPr>
              <a:t>Untersuchung in GB von vitale Gemeinden – 7 Eigenschaften</a:t>
            </a:r>
            <a:endParaRPr lang="de-DE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l-NL" sz="2400" b="0" strike="noStrike" spc="-1">
                <a:solidFill>
                  <a:srgbClr val="000000"/>
                </a:solidFill>
                <a:latin typeface="Avenir Next LT Pro"/>
                <a:ea typeface="DejaVu Sans"/>
              </a:rPr>
              <a:t>Großes Gebot und großer Auftrag</a:t>
            </a:r>
            <a:endParaRPr lang="de-DE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l-NL" sz="2400" b="0" strike="noStrike" spc="-1">
                <a:solidFill>
                  <a:srgbClr val="000000"/>
                </a:solidFill>
                <a:latin typeface="Avenir Next LT Pro"/>
                <a:ea typeface="DejaVu Sans"/>
              </a:rPr>
              <a:t>1: </a:t>
            </a:r>
            <a:r>
              <a:rPr lang="de-DE" sz="2400" b="0" strike="noStrike" spc="-1">
                <a:solidFill>
                  <a:srgbClr val="000000"/>
                </a:solidFill>
                <a:latin typeface="Avenir Next LT Pro"/>
                <a:ea typeface="DejaVu Sans"/>
              </a:rPr>
              <a:t>Wir beziehen Kraft und Orientierung aus dem Glauben an Jesus Christus</a:t>
            </a:r>
            <a:endParaRPr lang="de-DE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l-NL" sz="2400" b="0" strike="noStrike" spc="-1">
                <a:solidFill>
                  <a:srgbClr val="000000"/>
                </a:solidFill>
                <a:latin typeface="Avenir Next LT Pro"/>
                <a:ea typeface="DejaVu Sans"/>
              </a:rPr>
              <a:t>2: </a:t>
            </a:r>
            <a:r>
              <a:rPr lang="de-DE" sz="2400" b="0" strike="noStrike" spc="-1">
                <a:solidFill>
                  <a:srgbClr val="000000"/>
                </a:solidFill>
                <a:latin typeface="Avenir Next LT Pro"/>
                <a:ea typeface="DejaVu Sans"/>
              </a:rPr>
              <a:t>Wir richten den Blick nach außen</a:t>
            </a:r>
            <a:endParaRPr lang="de-DE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l-NL" sz="2400" b="0" strike="noStrike" spc="-1">
                <a:solidFill>
                  <a:srgbClr val="000000"/>
                </a:solidFill>
                <a:latin typeface="Avenir Next LT Pro"/>
                <a:ea typeface="DejaVu Sans"/>
              </a:rPr>
              <a:t>Berufung der Gemeinde:</a:t>
            </a:r>
            <a:endParaRPr lang="de-DE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l-NL" sz="2400" b="0" strike="noStrike" spc="-1">
                <a:solidFill>
                  <a:srgbClr val="000000"/>
                </a:solidFill>
                <a:latin typeface="Avenir Next LT Pro"/>
                <a:ea typeface="DejaVu Sans"/>
              </a:rPr>
              <a:t>3: </a:t>
            </a:r>
            <a:r>
              <a:rPr lang="de-DE" sz="2400" b="0" strike="noStrike" spc="-1">
                <a:solidFill>
                  <a:srgbClr val="000000"/>
                </a:solidFill>
                <a:latin typeface="Avenir Next LT Pro"/>
                <a:ea typeface="DejaVu Sans"/>
              </a:rPr>
              <a:t>Wir finden heraus, was Gott heute will</a:t>
            </a:r>
            <a:r>
              <a:rPr lang="nl-NL" sz="2400" b="0" strike="noStrike" spc="-1">
                <a:solidFill>
                  <a:srgbClr val="000000"/>
                </a:solidFill>
                <a:latin typeface="Avenir Next LT Pro"/>
                <a:ea typeface="DejaVu Sans"/>
              </a:rPr>
              <a:t> </a:t>
            </a:r>
            <a:endParaRPr lang="de-DE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l-NL" sz="2400" b="0" strike="noStrike" spc="-1">
                <a:solidFill>
                  <a:srgbClr val="000000"/>
                </a:solidFill>
                <a:latin typeface="Avenir Next LT Pro"/>
                <a:ea typeface="DejaVu Sans"/>
              </a:rPr>
              <a:t>4: </a:t>
            </a:r>
            <a:r>
              <a:rPr lang="de-DE" sz="2400" b="0" strike="noStrike" spc="-1">
                <a:solidFill>
                  <a:srgbClr val="000000"/>
                </a:solidFill>
                <a:latin typeface="Avenir Next LT Pro"/>
                <a:ea typeface="DejaVu Sans"/>
              </a:rPr>
              <a:t>Wir wagen Neues und wollen wachsen</a:t>
            </a:r>
            <a:endParaRPr lang="de-DE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l-NL" sz="2400" b="0" strike="noStrike" spc="-1">
                <a:solidFill>
                  <a:srgbClr val="000000"/>
                </a:solidFill>
                <a:latin typeface="Avenir Next LT Pro"/>
                <a:ea typeface="DejaVu Sans"/>
              </a:rPr>
              <a:t>Zeichen des Königreichs</a:t>
            </a:r>
            <a:endParaRPr lang="de-DE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l-NL" sz="2400" b="0" strike="noStrike" spc="-1">
                <a:solidFill>
                  <a:srgbClr val="000000"/>
                </a:solidFill>
                <a:latin typeface="Avenir Next LT Pro"/>
                <a:ea typeface="DejaVu Sans"/>
              </a:rPr>
              <a:t>5: Wir handeln als Gemeinschaft </a:t>
            </a:r>
            <a:endParaRPr lang="de-DE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l-NL" sz="2400" b="0" strike="noStrike" spc="-1">
                <a:solidFill>
                  <a:srgbClr val="000000"/>
                </a:solidFill>
                <a:latin typeface="Avenir Next LT Pro"/>
                <a:ea typeface="DejaVu Sans"/>
              </a:rPr>
              <a:t>6: </a:t>
            </a:r>
            <a:r>
              <a:rPr lang="de-DE" sz="2400" b="0" strike="noStrike" spc="-1">
                <a:solidFill>
                  <a:srgbClr val="000000"/>
                </a:solidFill>
                <a:latin typeface="Avenir Next LT Pro"/>
                <a:ea typeface="DejaVu Sans"/>
              </a:rPr>
              <a:t>Wir schaffen Raum für alle</a:t>
            </a:r>
            <a:endParaRPr lang="de-DE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l-NL" sz="2400" b="0" strike="noStrike" spc="-1">
                <a:solidFill>
                  <a:srgbClr val="000000"/>
                </a:solidFill>
                <a:latin typeface="Avenir Next LT Pro"/>
                <a:ea typeface="DejaVu Sans"/>
              </a:rPr>
              <a:t>7: </a:t>
            </a:r>
            <a:r>
              <a:rPr lang="de-DE" sz="2400" b="0" strike="noStrike" spc="-1">
                <a:solidFill>
                  <a:srgbClr val="000000"/>
                </a:solidFill>
                <a:latin typeface="Avenir Next LT Pro"/>
                <a:ea typeface="DejaVu Sans"/>
              </a:rPr>
              <a:t>Wir konzentrieren uns auf das Wesentliche</a:t>
            </a:r>
            <a:r>
              <a:rPr lang="nl-NL" sz="2400" b="0" strike="noStrike" spc="-1">
                <a:solidFill>
                  <a:srgbClr val="000000"/>
                </a:solidFill>
                <a:latin typeface="Avenir Next LT Pro"/>
                <a:ea typeface="DejaVu Sans"/>
              </a:rPr>
              <a:t> </a:t>
            </a:r>
            <a:endParaRPr lang="de-DE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6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CustomShape 1"/>
          <p:cNvSpPr/>
          <p:nvPr/>
        </p:nvSpPr>
        <p:spPr>
          <a:xfrm>
            <a:off x="0" y="0"/>
            <a:ext cx="12188160" cy="6857280"/>
          </a:xfrm>
          <a:prstGeom prst="rect">
            <a:avLst/>
          </a:prstGeom>
          <a:blipFill rotWithShape="0">
            <a:blip r:embed="rId2">
              <a:alphaModFix amt="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0" name="CustomShape 2"/>
          <p:cNvSpPr/>
          <p:nvPr/>
        </p:nvSpPr>
        <p:spPr>
          <a:xfrm>
            <a:off x="1502280" y="886378"/>
            <a:ext cx="985068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nl-NL" sz="4400" b="1" strike="noStrike" spc="-1" dirty="0">
                <a:solidFill>
                  <a:srgbClr val="000000"/>
                </a:solidFill>
                <a:latin typeface="Avenir Next LT Pro Demi"/>
              </a:rPr>
              <a:t>Anfang des Prozesses - Gemeindeabend:</a:t>
            </a:r>
            <a:r>
              <a:rPr dirty="0"/>
              <a:t/>
            </a:r>
            <a:br>
              <a:rPr dirty="0"/>
            </a:br>
            <a:endParaRPr lang="de-DE" sz="4400" b="0" strike="noStrike" spc="-1" dirty="0">
              <a:latin typeface="Arial"/>
            </a:endParaRPr>
          </a:p>
        </p:txBody>
      </p:sp>
      <p:sp>
        <p:nvSpPr>
          <p:cNvPr id="91" name="CustomShape 3"/>
          <p:cNvSpPr/>
          <p:nvPr/>
        </p:nvSpPr>
        <p:spPr>
          <a:xfrm>
            <a:off x="1502280" y="2686660"/>
            <a:ext cx="9774720" cy="264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nl-NL" sz="2800" b="0" strike="noStrike" spc="-1" dirty="0">
                <a:solidFill>
                  <a:srgbClr val="000000"/>
                </a:solidFill>
                <a:latin typeface="Avenir Next LT Pro"/>
                <a:ea typeface="DejaVu Sans"/>
              </a:rPr>
              <a:t>Profil erstellen und über die Resultate sprechen</a:t>
            </a:r>
            <a:endParaRPr lang="de-DE" sz="2800" b="0" strike="noStrike" spc="-1" dirty="0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nl-NL" sz="2800" b="0" strike="noStrike" spc="-1" dirty="0">
                <a:solidFill>
                  <a:srgbClr val="000000"/>
                </a:solidFill>
                <a:latin typeface="Avenir Next LT Pro"/>
                <a:ea typeface="DejaVu Sans"/>
              </a:rPr>
              <a:t>Was sind Stärken der Gemeinde?</a:t>
            </a:r>
            <a:endParaRPr lang="de-DE" sz="2800" b="0" strike="noStrike" spc="-1" dirty="0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nl-NL" sz="2800" b="0" strike="noStrike" spc="-1" dirty="0">
                <a:solidFill>
                  <a:srgbClr val="000000"/>
                </a:solidFill>
                <a:latin typeface="Avenir Next LT Pro"/>
                <a:ea typeface="DejaVu Sans"/>
              </a:rPr>
              <a:t>Wo liegen Unterschiede?</a:t>
            </a:r>
            <a:endParaRPr lang="de-DE" sz="2800" b="0" strike="noStrike" spc="-1" dirty="0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nl-NL" sz="2800" b="0" strike="noStrike" spc="-1" dirty="0">
                <a:solidFill>
                  <a:srgbClr val="000000"/>
                </a:solidFill>
                <a:latin typeface="Avenir Next LT Pro"/>
                <a:ea typeface="DejaVu Sans"/>
              </a:rPr>
              <a:t>Was hält uns auf?</a:t>
            </a:r>
            <a:endParaRPr lang="de-DE" sz="2800" b="0" strike="noStrike" spc="-1" dirty="0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nl-NL" sz="2800" b="0" strike="noStrike" spc="-1" dirty="0">
                <a:solidFill>
                  <a:srgbClr val="000000"/>
                </a:solidFill>
                <a:latin typeface="Avenir Next LT Pro"/>
                <a:ea typeface="DejaVu Sans"/>
              </a:rPr>
              <a:t>Was fällt auf und welche Gemeinsamkeiten gibt es?</a:t>
            </a:r>
            <a:endParaRPr lang="de-DE" sz="2800" b="0" strike="noStrike" spc="-1" dirty="0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nl-NL" sz="2800" b="0" strike="noStrike" spc="-1" dirty="0">
                <a:solidFill>
                  <a:srgbClr val="000000"/>
                </a:solidFill>
                <a:latin typeface="Avenir Next LT Pro"/>
                <a:ea typeface="DejaVu Sans"/>
              </a:rPr>
              <a:t>Woran wollen wir arbeiten?</a:t>
            </a:r>
            <a:endParaRPr lang="de-DE" sz="2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>
            <a:alphaModFix amt="6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ustomShape 1"/>
          <p:cNvSpPr/>
          <p:nvPr/>
        </p:nvSpPr>
        <p:spPr>
          <a:xfrm>
            <a:off x="0" y="0"/>
            <a:ext cx="12188160" cy="6857280"/>
          </a:xfrm>
          <a:prstGeom prst="rect">
            <a:avLst/>
          </a:prstGeom>
          <a:blipFill rotWithShape="0">
            <a:blip r:embed="rId3">
              <a:alphaModFix amt="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3" name="CustomShape 2"/>
          <p:cNvSpPr/>
          <p:nvPr/>
        </p:nvSpPr>
        <p:spPr>
          <a:xfrm>
            <a:off x="1487160" y="180360"/>
            <a:ext cx="9431852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nl-NL" sz="4400" b="1" strike="noStrike" spc="-1" dirty="0" smtClean="0">
                <a:solidFill>
                  <a:srgbClr val="000000"/>
                </a:solidFill>
                <a:latin typeface="Avenir Next LT Pro Demi"/>
              </a:rPr>
              <a:t>Hafen - </a:t>
            </a:r>
            <a:r>
              <a:rPr lang="nl-NL" sz="4400" b="1" strike="noStrike" spc="-1" dirty="0">
                <a:solidFill>
                  <a:srgbClr val="000000"/>
                </a:solidFill>
                <a:latin typeface="Avenir Next LT Pro Demi"/>
              </a:rPr>
              <a:t>“geölte Maschine” - 2010</a:t>
            </a:r>
            <a:endParaRPr lang="de-DE" sz="4400" b="0" strike="noStrike" spc="-1" dirty="0">
              <a:latin typeface="Arial"/>
            </a:endParaRPr>
          </a:p>
        </p:txBody>
      </p:sp>
      <p:sp>
        <p:nvSpPr>
          <p:cNvPr id="94" name="CustomShape 3"/>
          <p:cNvSpPr/>
          <p:nvPr/>
        </p:nvSpPr>
        <p:spPr>
          <a:xfrm>
            <a:off x="7784280" y="1381320"/>
            <a:ext cx="385092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</p:txBody>
      </p:sp>
      <p:pic>
        <p:nvPicPr>
          <p:cNvPr id="95" name="Afbeelding 6"/>
          <p:cNvPicPr/>
          <p:nvPr/>
        </p:nvPicPr>
        <p:blipFill>
          <a:blip r:embed="rId4"/>
          <a:stretch/>
        </p:blipFill>
        <p:spPr>
          <a:xfrm>
            <a:off x="6402960" y="1513080"/>
            <a:ext cx="5335920" cy="3556800"/>
          </a:xfrm>
          <a:prstGeom prst="rect">
            <a:avLst/>
          </a:prstGeom>
          <a:ln>
            <a:noFill/>
          </a:ln>
        </p:spPr>
      </p:pic>
      <p:pic>
        <p:nvPicPr>
          <p:cNvPr id="96" name="Afbeelding 9"/>
          <p:cNvPicPr/>
          <p:nvPr/>
        </p:nvPicPr>
        <p:blipFill>
          <a:blip r:embed="rId5"/>
          <a:stretch/>
        </p:blipFill>
        <p:spPr>
          <a:xfrm>
            <a:off x="491760" y="1513080"/>
            <a:ext cx="5910480" cy="3556800"/>
          </a:xfrm>
          <a:prstGeom prst="rect">
            <a:avLst/>
          </a:prstGeom>
          <a:ln>
            <a:noFill/>
          </a:ln>
        </p:spPr>
      </p:pic>
      <p:sp>
        <p:nvSpPr>
          <p:cNvPr id="2" name="Textfeld 1"/>
          <p:cNvSpPr txBox="1"/>
          <p:nvPr/>
        </p:nvSpPr>
        <p:spPr>
          <a:xfrm>
            <a:off x="2561562" y="1630580"/>
            <a:ext cx="243246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Kraft aus dem Glauben</a:t>
            </a:r>
            <a:endParaRPr lang="de-DE" sz="1400" dirty="0"/>
          </a:p>
        </p:txBody>
      </p:sp>
      <p:sp>
        <p:nvSpPr>
          <p:cNvPr id="3" name="Textfeld 2"/>
          <p:cNvSpPr txBox="1"/>
          <p:nvPr/>
        </p:nvSpPr>
        <p:spPr>
          <a:xfrm>
            <a:off x="4476829" y="2271519"/>
            <a:ext cx="16757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Blick nach außen</a:t>
            </a:r>
            <a:endParaRPr lang="de-DE" sz="1400" dirty="0"/>
          </a:p>
        </p:txBody>
      </p:sp>
      <p:sp>
        <p:nvSpPr>
          <p:cNvPr id="4" name="Textfeld 3"/>
          <p:cNvSpPr txBox="1"/>
          <p:nvPr/>
        </p:nvSpPr>
        <p:spPr>
          <a:xfrm>
            <a:off x="4733358" y="3337735"/>
            <a:ext cx="160951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Herausfinden, was Gott heute will</a:t>
            </a:r>
            <a:endParaRPr lang="de-DE" sz="1400" dirty="0"/>
          </a:p>
        </p:txBody>
      </p:sp>
      <p:sp>
        <p:nvSpPr>
          <p:cNvPr id="5" name="Textfeld 4"/>
          <p:cNvSpPr txBox="1"/>
          <p:nvPr/>
        </p:nvSpPr>
        <p:spPr>
          <a:xfrm>
            <a:off x="4005149" y="4430327"/>
            <a:ext cx="148124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Wir wagen Neues</a:t>
            </a:r>
            <a:endParaRPr lang="de-DE" sz="1400" dirty="0"/>
          </a:p>
        </p:txBody>
      </p:sp>
      <p:sp>
        <p:nvSpPr>
          <p:cNvPr id="6" name="Textfeld 5"/>
          <p:cNvSpPr txBox="1"/>
          <p:nvPr/>
        </p:nvSpPr>
        <p:spPr>
          <a:xfrm>
            <a:off x="963842" y="4417913"/>
            <a:ext cx="191196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Als Gemeinschaft handeln</a:t>
            </a:r>
            <a:endParaRPr lang="de-DE" sz="1400" dirty="0"/>
          </a:p>
        </p:txBody>
      </p:sp>
      <p:sp>
        <p:nvSpPr>
          <p:cNvPr id="7" name="Textfeld 6"/>
          <p:cNvSpPr txBox="1"/>
          <p:nvPr/>
        </p:nvSpPr>
        <p:spPr>
          <a:xfrm>
            <a:off x="930954" y="3342835"/>
            <a:ext cx="123712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Raum für alle schaffen</a:t>
            </a:r>
            <a:endParaRPr lang="de-DE" sz="1400" dirty="0"/>
          </a:p>
        </p:txBody>
      </p:sp>
      <p:sp>
        <p:nvSpPr>
          <p:cNvPr id="8" name="Textfeld 7"/>
          <p:cNvSpPr txBox="1"/>
          <p:nvPr/>
        </p:nvSpPr>
        <p:spPr>
          <a:xfrm>
            <a:off x="963842" y="1847631"/>
            <a:ext cx="1412625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Auf das Wesentliche konzentrieren</a:t>
            </a:r>
            <a:endParaRPr lang="de-DE" sz="1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6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ustomShape 1"/>
          <p:cNvSpPr/>
          <p:nvPr/>
        </p:nvSpPr>
        <p:spPr>
          <a:xfrm>
            <a:off x="0" y="0"/>
            <a:ext cx="12188160" cy="6857280"/>
          </a:xfrm>
          <a:prstGeom prst="rect">
            <a:avLst/>
          </a:prstGeom>
          <a:blipFill rotWithShape="0">
            <a:blip r:embed="rId2">
              <a:alphaModFix amt="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8" name="CustomShape 2"/>
          <p:cNvSpPr/>
          <p:nvPr/>
        </p:nvSpPr>
        <p:spPr>
          <a:xfrm>
            <a:off x="856820" y="365040"/>
            <a:ext cx="985068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nl-NL" sz="4400" b="1" spc="-1" dirty="0" smtClean="0">
                <a:solidFill>
                  <a:srgbClr val="000000"/>
                </a:solidFill>
                <a:latin typeface="Avenir Next LT Pro Demi"/>
              </a:rPr>
              <a:t>Garten</a:t>
            </a:r>
            <a:r>
              <a:rPr lang="nl-NL" sz="4400" b="1" strike="noStrike" spc="-1" dirty="0" smtClean="0">
                <a:solidFill>
                  <a:srgbClr val="000000"/>
                </a:solidFill>
                <a:latin typeface="Avenir Next LT Pro Demi"/>
              </a:rPr>
              <a:t> </a:t>
            </a:r>
            <a:r>
              <a:rPr lang="nl-NL" sz="4400" b="1" strike="noStrike" spc="-1" dirty="0">
                <a:solidFill>
                  <a:srgbClr val="000000"/>
                </a:solidFill>
                <a:latin typeface="Avenir Next LT Pro Demi"/>
              </a:rPr>
              <a:t>2011 - “Kreuzung”</a:t>
            </a:r>
            <a:endParaRPr lang="de-DE" sz="4400" b="0" strike="noStrike" spc="-1" dirty="0">
              <a:latin typeface="Arial"/>
            </a:endParaRPr>
          </a:p>
        </p:txBody>
      </p:sp>
      <p:pic>
        <p:nvPicPr>
          <p:cNvPr id="99" name="Afbeelding 1"/>
          <p:cNvPicPr/>
          <p:nvPr/>
        </p:nvPicPr>
        <p:blipFill>
          <a:blip r:embed="rId3"/>
          <a:stretch/>
        </p:blipFill>
        <p:spPr>
          <a:xfrm>
            <a:off x="8078760" y="299880"/>
            <a:ext cx="3763800" cy="6024240"/>
          </a:xfrm>
          <a:prstGeom prst="rect">
            <a:avLst/>
          </a:prstGeom>
          <a:ln>
            <a:noFill/>
          </a:ln>
        </p:spPr>
      </p:pic>
      <p:pic>
        <p:nvPicPr>
          <p:cNvPr id="100" name="Afbeelding 3"/>
          <p:cNvPicPr/>
          <p:nvPr/>
        </p:nvPicPr>
        <p:blipFill>
          <a:blip r:embed="rId4"/>
          <a:stretch/>
        </p:blipFill>
        <p:spPr>
          <a:xfrm>
            <a:off x="1497210" y="2281320"/>
            <a:ext cx="6630480" cy="3985200"/>
          </a:xfrm>
          <a:prstGeom prst="rect">
            <a:avLst/>
          </a:prstGeom>
          <a:ln>
            <a:noFill/>
          </a:ln>
        </p:spPr>
      </p:pic>
      <p:sp>
        <p:nvSpPr>
          <p:cNvPr id="6" name="Textfeld 5"/>
          <p:cNvSpPr txBox="1"/>
          <p:nvPr/>
        </p:nvSpPr>
        <p:spPr>
          <a:xfrm>
            <a:off x="3951848" y="2491192"/>
            <a:ext cx="243246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Kraft aus dem Glauben</a:t>
            </a:r>
            <a:endParaRPr lang="de-DE" sz="1400" dirty="0"/>
          </a:p>
        </p:txBody>
      </p:sp>
      <p:sp>
        <p:nvSpPr>
          <p:cNvPr id="7" name="Textfeld 6"/>
          <p:cNvSpPr txBox="1"/>
          <p:nvPr/>
        </p:nvSpPr>
        <p:spPr>
          <a:xfrm>
            <a:off x="5954003" y="3120863"/>
            <a:ext cx="16757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Blick nach außen</a:t>
            </a:r>
            <a:endParaRPr lang="de-DE" sz="1400" dirty="0"/>
          </a:p>
        </p:txBody>
      </p:sp>
      <p:sp>
        <p:nvSpPr>
          <p:cNvPr id="8" name="Textfeld 7"/>
          <p:cNvSpPr txBox="1"/>
          <p:nvPr/>
        </p:nvSpPr>
        <p:spPr>
          <a:xfrm>
            <a:off x="6227756" y="4203447"/>
            <a:ext cx="160951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Herausfinden, was Gott heute will</a:t>
            </a:r>
            <a:endParaRPr lang="de-DE" sz="1400" dirty="0"/>
          </a:p>
        </p:txBody>
      </p:sp>
      <p:sp>
        <p:nvSpPr>
          <p:cNvPr id="9" name="Textfeld 8"/>
          <p:cNvSpPr txBox="1"/>
          <p:nvPr/>
        </p:nvSpPr>
        <p:spPr>
          <a:xfrm>
            <a:off x="5447157" y="5535060"/>
            <a:ext cx="148124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Wir wagen Neues</a:t>
            </a:r>
            <a:endParaRPr lang="de-DE" sz="1400" dirty="0"/>
          </a:p>
        </p:txBody>
      </p:sp>
      <p:sp>
        <p:nvSpPr>
          <p:cNvPr id="10" name="Textfeld 9"/>
          <p:cNvSpPr txBox="1"/>
          <p:nvPr/>
        </p:nvSpPr>
        <p:spPr>
          <a:xfrm>
            <a:off x="2254837" y="5535060"/>
            <a:ext cx="191196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Als Gemeinschaft handeln</a:t>
            </a:r>
            <a:endParaRPr lang="de-DE" sz="1400" dirty="0"/>
          </a:p>
        </p:txBody>
      </p:sp>
      <p:sp>
        <p:nvSpPr>
          <p:cNvPr id="11" name="Textfeld 10"/>
          <p:cNvSpPr txBox="1"/>
          <p:nvPr/>
        </p:nvSpPr>
        <p:spPr>
          <a:xfrm>
            <a:off x="2139189" y="4203447"/>
            <a:ext cx="123712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Raum für alle schaffen</a:t>
            </a:r>
            <a:endParaRPr lang="de-DE" sz="1400" dirty="0"/>
          </a:p>
        </p:txBody>
      </p:sp>
      <p:sp>
        <p:nvSpPr>
          <p:cNvPr id="12" name="Textfeld 11"/>
          <p:cNvSpPr txBox="1"/>
          <p:nvPr/>
        </p:nvSpPr>
        <p:spPr>
          <a:xfrm>
            <a:off x="2205181" y="2708243"/>
            <a:ext cx="1412625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Auf das Wesentliche konzentrieren</a:t>
            </a:r>
            <a:endParaRPr lang="de-DE" sz="1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6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ustomShape 1"/>
          <p:cNvSpPr/>
          <p:nvPr/>
        </p:nvSpPr>
        <p:spPr>
          <a:xfrm>
            <a:off x="0" y="0"/>
            <a:ext cx="12188160" cy="6857280"/>
          </a:xfrm>
          <a:prstGeom prst="rect">
            <a:avLst/>
          </a:prstGeom>
          <a:blipFill rotWithShape="0">
            <a:blip r:embed="rId2">
              <a:alphaModFix amt="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2" name="CustomShape 2"/>
          <p:cNvSpPr/>
          <p:nvPr/>
        </p:nvSpPr>
        <p:spPr>
          <a:xfrm>
            <a:off x="1502280" y="365040"/>
            <a:ext cx="985068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nl-NL" sz="4400" b="1" strike="noStrike" spc="-1" dirty="0">
                <a:solidFill>
                  <a:srgbClr val="000000"/>
                </a:solidFill>
                <a:latin typeface="Avenir Next LT Pro Demi"/>
              </a:rPr>
              <a:t>“Alle an Bord” 2014</a:t>
            </a:r>
            <a:endParaRPr lang="de-DE" sz="4400" b="0" strike="noStrike" spc="-1" dirty="0">
              <a:latin typeface="Arial"/>
            </a:endParaRPr>
          </a:p>
        </p:txBody>
      </p:sp>
      <p:pic>
        <p:nvPicPr>
          <p:cNvPr id="103" name="Afbeelding 1"/>
          <p:cNvPicPr/>
          <p:nvPr/>
        </p:nvPicPr>
        <p:blipFill>
          <a:blip r:embed="rId3"/>
          <a:stretch/>
        </p:blipFill>
        <p:spPr>
          <a:xfrm>
            <a:off x="0" y="1480680"/>
            <a:ext cx="6445800" cy="3874320"/>
          </a:xfrm>
          <a:prstGeom prst="rect">
            <a:avLst/>
          </a:prstGeom>
          <a:ln>
            <a:noFill/>
          </a:ln>
        </p:spPr>
      </p:pic>
      <p:pic>
        <p:nvPicPr>
          <p:cNvPr id="104" name="Afbeelding 3"/>
          <p:cNvPicPr/>
          <p:nvPr/>
        </p:nvPicPr>
        <p:blipFill>
          <a:blip r:embed="rId4"/>
          <a:stretch/>
        </p:blipFill>
        <p:spPr>
          <a:xfrm>
            <a:off x="6423840" y="1517400"/>
            <a:ext cx="5764320" cy="3837600"/>
          </a:xfrm>
          <a:prstGeom prst="rect">
            <a:avLst/>
          </a:prstGeom>
          <a:ln>
            <a:noFill/>
          </a:ln>
        </p:spPr>
      </p:pic>
      <p:sp>
        <p:nvSpPr>
          <p:cNvPr id="6" name="Textfeld 5"/>
          <p:cNvSpPr txBox="1"/>
          <p:nvPr/>
        </p:nvSpPr>
        <p:spPr>
          <a:xfrm>
            <a:off x="2457433" y="1632890"/>
            <a:ext cx="243246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Kraft aus dem Glauben</a:t>
            </a:r>
            <a:endParaRPr lang="de-DE" sz="1400" dirty="0"/>
          </a:p>
        </p:txBody>
      </p:sp>
      <p:sp>
        <p:nvSpPr>
          <p:cNvPr id="7" name="Textfeld 6"/>
          <p:cNvSpPr txBox="1"/>
          <p:nvPr/>
        </p:nvSpPr>
        <p:spPr>
          <a:xfrm>
            <a:off x="4344428" y="2287091"/>
            <a:ext cx="16757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Blick nach außen</a:t>
            </a:r>
            <a:endParaRPr lang="de-DE" sz="1400" dirty="0"/>
          </a:p>
        </p:txBody>
      </p:sp>
      <p:sp>
        <p:nvSpPr>
          <p:cNvPr id="8" name="Textfeld 7"/>
          <p:cNvSpPr txBox="1"/>
          <p:nvPr/>
        </p:nvSpPr>
        <p:spPr>
          <a:xfrm>
            <a:off x="4618679" y="3356594"/>
            <a:ext cx="160951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Herausfinden, was Gott heute will</a:t>
            </a:r>
            <a:endParaRPr lang="de-DE" sz="1400" dirty="0"/>
          </a:p>
        </p:txBody>
      </p:sp>
      <p:sp>
        <p:nvSpPr>
          <p:cNvPr id="9" name="Textfeld 8"/>
          <p:cNvSpPr txBox="1"/>
          <p:nvPr/>
        </p:nvSpPr>
        <p:spPr>
          <a:xfrm>
            <a:off x="3853228" y="4628872"/>
            <a:ext cx="148124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Wir wagen Neues</a:t>
            </a:r>
            <a:endParaRPr lang="de-DE" sz="1400" dirty="0"/>
          </a:p>
        </p:txBody>
      </p:sp>
      <p:sp>
        <p:nvSpPr>
          <p:cNvPr id="10" name="Textfeld 9"/>
          <p:cNvSpPr txBox="1"/>
          <p:nvPr/>
        </p:nvSpPr>
        <p:spPr>
          <a:xfrm>
            <a:off x="681480" y="4622595"/>
            <a:ext cx="191196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Als Gemeinschaft handeln</a:t>
            </a:r>
            <a:endParaRPr lang="de-DE" sz="1400" dirty="0"/>
          </a:p>
        </p:txBody>
      </p:sp>
      <p:sp>
        <p:nvSpPr>
          <p:cNvPr id="11" name="Textfeld 10"/>
          <p:cNvSpPr txBox="1"/>
          <p:nvPr/>
        </p:nvSpPr>
        <p:spPr>
          <a:xfrm>
            <a:off x="620638" y="3350799"/>
            <a:ext cx="123712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Raum für alle schaffen</a:t>
            </a:r>
            <a:endParaRPr lang="de-DE" sz="1400" dirty="0"/>
          </a:p>
        </p:txBody>
      </p:sp>
      <p:sp>
        <p:nvSpPr>
          <p:cNvPr id="12" name="Textfeld 11"/>
          <p:cNvSpPr txBox="1"/>
          <p:nvPr/>
        </p:nvSpPr>
        <p:spPr>
          <a:xfrm>
            <a:off x="701306" y="1848519"/>
            <a:ext cx="1412625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Auf das Wesentliche konzentrieren</a:t>
            </a:r>
            <a:endParaRPr lang="de-DE" sz="1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6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CustomShape 1"/>
          <p:cNvSpPr/>
          <p:nvPr/>
        </p:nvSpPr>
        <p:spPr>
          <a:xfrm>
            <a:off x="0" y="0"/>
            <a:ext cx="12188160" cy="6857280"/>
          </a:xfrm>
          <a:prstGeom prst="rect">
            <a:avLst/>
          </a:prstGeom>
          <a:blipFill rotWithShape="0">
            <a:blip r:embed="rId2">
              <a:alphaModFix amt="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aphicFrame>
        <p:nvGraphicFramePr>
          <p:cNvPr id="106" name="Table 2"/>
          <p:cNvGraphicFramePr/>
          <p:nvPr>
            <p:extLst>
              <p:ext uri="{D42A27DB-BD31-4B8C-83A1-F6EECF244321}">
                <p14:modId xmlns:p14="http://schemas.microsoft.com/office/powerpoint/2010/main" val="3409381074"/>
              </p:ext>
            </p:extLst>
          </p:nvPr>
        </p:nvGraphicFramePr>
        <p:xfrm>
          <a:off x="1490400" y="603360"/>
          <a:ext cx="9290160" cy="5339880"/>
        </p:xfrm>
        <a:graphic>
          <a:graphicData uri="http://schemas.openxmlformats.org/drawingml/2006/table">
            <a:tbl>
              <a:tblPr/>
              <a:tblGrid>
                <a:gridCol w="4645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45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96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nl-NL" sz="1800" b="1" strike="noStrike" spc="-1">
                          <a:solidFill>
                            <a:srgbClr val="FFFFFF"/>
                          </a:solidFill>
                          <a:latin typeface="Avenir Next LT Pro"/>
                        </a:rPr>
                        <a:t>Vor Ort</a:t>
                      </a:r>
                      <a:endParaRPr lang="de-DE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nl-NL" sz="1800" b="1" strike="noStrike" spc="-1">
                          <a:solidFill>
                            <a:srgbClr val="FFFFFF"/>
                          </a:solidFill>
                          <a:latin typeface="Avenir Next LT Pro"/>
                        </a:rPr>
                        <a:t>National</a:t>
                      </a:r>
                      <a:endParaRPr lang="de-DE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24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nl-NL" sz="1800" b="0" strike="noStrike" spc="-1" dirty="0">
                          <a:solidFill>
                            <a:srgbClr val="000000"/>
                          </a:solidFill>
                          <a:latin typeface="Avenir Next LT Pro"/>
                        </a:rPr>
                        <a:t>Vorbereitung mithilfe eines Arbeitskreises</a:t>
                      </a:r>
                      <a:endParaRPr lang="de-DE" sz="18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nl-NL" sz="1800" b="0" strike="noStrike" spc="-1">
                          <a:solidFill>
                            <a:srgbClr val="000000"/>
                          </a:solidFill>
                          <a:latin typeface="Avenir Next LT Pro"/>
                        </a:rPr>
                        <a:t>Daten von 25 Gemeinden sammeln</a:t>
                      </a:r>
                      <a:endParaRPr lang="de-DE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96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nl-NL" sz="1800" b="0" strike="noStrike" spc="-1">
                          <a:solidFill>
                            <a:srgbClr val="000000"/>
                          </a:solidFill>
                          <a:latin typeface="Avenir Next LT Pro"/>
                        </a:rPr>
                        <a:t>Gemeindeabend</a:t>
                      </a:r>
                      <a:endParaRPr lang="de-DE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nl-NL" sz="1800" b="0" strike="noStrike" spc="-1">
                          <a:solidFill>
                            <a:srgbClr val="000000"/>
                          </a:solidFill>
                          <a:latin typeface="Avenir Next LT Pro"/>
                        </a:rPr>
                        <a:t>Untersuchungsbericht</a:t>
                      </a:r>
                      <a:endParaRPr lang="de-DE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96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nl-NL" sz="1800" b="0" strike="noStrike" spc="-1">
                          <a:solidFill>
                            <a:srgbClr val="000000"/>
                          </a:solidFill>
                          <a:latin typeface="Avenir Next LT Pro"/>
                        </a:rPr>
                        <a:t>Zusammen Schlussfolgerungen ziehen</a:t>
                      </a:r>
                      <a:endParaRPr lang="de-DE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nl-NL" sz="1800" b="0" strike="noStrike" spc="-1">
                          <a:solidFill>
                            <a:srgbClr val="000000"/>
                          </a:solidFill>
                          <a:latin typeface="Avenir Next LT Pro"/>
                        </a:rPr>
                        <a:t>Gespräche in Teams und/oder der Leitung</a:t>
                      </a:r>
                      <a:endParaRPr lang="de-DE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96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nl-NL" sz="1800" b="0" strike="noStrike" spc="-1">
                          <a:solidFill>
                            <a:srgbClr val="000000"/>
                          </a:solidFill>
                          <a:latin typeface="Avenir Next LT Pro"/>
                        </a:rPr>
                        <a:t>Beratungsbericht</a:t>
                      </a:r>
                      <a:endParaRPr lang="de-DE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nl-NL" sz="1800" b="0" strike="noStrike" spc="-1">
                          <a:solidFill>
                            <a:srgbClr val="000000"/>
                          </a:solidFill>
                          <a:latin typeface="Avenir Next LT Pro"/>
                        </a:rPr>
                        <a:t>Strategien und Pläne entwickeln</a:t>
                      </a:r>
                      <a:endParaRPr lang="de-DE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96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nl-NL" sz="1800" b="0" strike="noStrike" spc="-1">
                          <a:solidFill>
                            <a:srgbClr val="000000"/>
                          </a:solidFill>
                          <a:latin typeface="Avenir Next LT Pro"/>
                        </a:rPr>
                        <a:t>Wie geht es weiter?</a:t>
                      </a:r>
                      <a:endParaRPr lang="de-DE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nl-NL" sz="1800" b="0" strike="noStrike" spc="-1" dirty="0" smtClean="0">
                          <a:solidFill>
                            <a:srgbClr val="000000"/>
                          </a:solidFill>
                          <a:latin typeface="Avenir Next LT Pro"/>
                        </a:rPr>
                        <a:t>Allgemeine </a:t>
                      </a:r>
                      <a:r>
                        <a:rPr lang="nl-NL" sz="1800" b="0" strike="noStrike" spc="-1" dirty="0">
                          <a:solidFill>
                            <a:srgbClr val="000000"/>
                          </a:solidFill>
                          <a:latin typeface="Avenir Next LT Pro"/>
                        </a:rPr>
                        <a:t>Versammlung</a:t>
                      </a:r>
                      <a:endParaRPr lang="de-DE" sz="18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96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nl-NL" sz="1800" b="0" strike="noStrike" spc="-1">
                          <a:solidFill>
                            <a:srgbClr val="000000"/>
                          </a:solidFill>
                          <a:latin typeface="Avenir Next LT Pro"/>
                        </a:rPr>
                        <a:t>Arbeitsgruppe zusammenstellen</a:t>
                      </a:r>
                      <a:endParaRPr lang="de-DE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nl-NL" sz="1800" b="0" strike="noStrike" spc="-1">
                          <a:solidFill>
                            <a:srgbClr val="000000"/>
                          </a:solidFill>
                          <a:latin typeface="Avenir Next LT Pro"/>
                        </a:rPr>
                        <a:t>Gespräche mit Gemeinden</a:t>
                      </a:r>
                      <a:endParaRPr lang="de-DE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96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nl-NL" sz="1800" b="0" strike="noStrike" spc="-1" dirty="0" smtClean="0">
                          <a:solidFill>
                            <a:srgbClr val="000000"/>
                          </a:solidFill>
                          <a:latin typeface="Avenir Next LT Pro"/>
                        </a:rPr>
                        <a:t>Begleitung: </a:t>
                      </a:r>
                      <a:r>
                        <a:rPr lang="nl-NL" sz="1800" b="0" strike="noStrike" spc="-1" dirty="0">
                          <a:solidFill>
                            <a:srgbClr val="000000"/>
                          </a:solidFill>
                          <a:latin typeface="Avenir Next LT Pro"/>
                        </a:rPr>
                        <a:t>wenig bis intensiv</a:t>
                      </a:r>
                      <a:endParaRPr lang="de-DE" sz="18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nl-NL" sz="1800" b="0" strike="noStrike" spc="-1">
                          <a:solidFill>
                            <a:srgbClr val="000000"/>
                          </a:solidFill>
                          <a:latin typeface="Avenir Next LT Pro"/>
                        </a:rPr>
                        <a:t>Pläne umsetzen</a:t>
                      </a:r>
                      <a:endParaRPr lang="de-DE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96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nl-NL" sz="1800" b="0" strike="noStrike" spc="-1">
                          <a:solidFill>
                            <a:srgbClr val="000000"/>
                          </a:solidFill>
                          <a:latin typeface="Avenir Next LT Pro"/>
                        </a:rPr>
                        <a:t>Den “Puls messen“</a:t>
                      </a:r>
                      <a:endParaRPr lang="de-DE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nl-NL" sz="1800" b="0" strike="noStrike" spc="-1" dirty="0">
                          <a:solidFill>
                            <a:srgbClr val="000000"/>
                          </a:solidFill>
                          <a:latin typeface="Avenir Next LT Pro"/>
                        </a:rPr>
                        <a:t>Auswertung</a:t>
                      </a:r>
                      <a:endParaRPr lang="de-DE" sz="18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6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ustomShape 1"/>
          <p:cNvSpPr/>
          <p:nvPr/>
        </p:nvSpPr>
        <p:spPr>
          <a:xfrm>
            <a:off x="0" y="0"/>
            <a:ext cx="12188160" cy="6857280"/>
          </a:xfrm>
          <a:prstGeom prst="rect">
            <a:avLst/>
          </a:prstGeom>
          <a:blipFill rotWithShape="0">
            <a:blip r:embed="rId2">
              <a:alphaModFix amt="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aphicFrame>
        <p:nvGraphicFramePr>
          <p:cNvPr id="2" name="Diagram1"/>
          <p:cNvGraphicFramePr/>
          <p:nvPr>
            <p:extLst>
              <p:ext uri="{D42A27DB-BD31-4B8C-83A1-F6EECF244321}">
                <p14:modId xmlns:p14="http://schemas.microsoft.com/office/powerpoint/2010/main" val="3922321110"/>
              </p:ext>
            </p:extLst>
          </p:nvPr>
        </p:nvGraphicFramePr>
        <p:xfrm>
          <a:off x="1049040" y="1418760"/>
          <a:ext cx="9912240" cy="5168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8" name="CustomShape 2"/>
          <p:cNvSpPr/>
          <p:nvPr/>
        </p:nvSpPr>
        <p:spPr>
          <a:xfrm>
            <a:off x="1255680" y="324720"/>
            <a:ext cx="2972520" cy="760320"/>
          </a:xfrm>
          <a:prstGeom prst="rect">
            <a:avLst/>
          </a:prstGeom>
          <a:noFill/>
          <a:ln>
            <a:noFill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1">
            <a:scrgbClr r="0" g="0" b="0"/>
          </a:lnRef>
          <a:fillRef idx="0">
            <a:scrgbClr r="0" g="0" b="0"/>
          </a:fillRef>
          <a:effectRef idx="1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nl-NL" sz="4400" b="1" strike="noStrike" spc="-1">
                <a:solidFill>
                  <a:srgbClr val="000000"/>
                </a:solidFill>
                <a:latin typeface="Avenir Next LT Pro"/>
                <a:ea typeface="DejaVu Sans"/>
              </a:rPr>
              <a:t>National</a:t>
            </a:r>
            <a:endParaRPr lang="de-DE" sz="4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6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0" y="0"/>
            <a:ext cx="12188160" cy="6857280"/>
          </a:xfrm>
          <a:prstGeom prst="rect">
            <a:avLst/>
          </a:prstGeom>
          <a:blipFill rotWithShape="0">
            <a:blip r:embed="rId2">
              <a:alphaModFix amt="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0" name="CustomShape 2"/>
          <p:cNvSpPr/>
          <p:nvPr/>
        </p:nvSpPr>
        <p:spPr>
          <a:xfrm>
            <a:off x="1502280" y="365040"/>
            <a:ext cx="985068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nl-NL" sz="4400" b="1" strike="noStrike" spc="-1">
                <a:solidFill>
                  <a:srgbClr val="000000"/>
                </a:solidFill>
                <a:latin typeface="Avenir Next LT Pro Demi"/>
              </a:rPr>
              <a:t>Auswertung</a:t>
            </a:r>
            <a:endParaRPr lang="de-DE" sz="4400" b="0" strike="noStrike" spc="-1">
              <a:latin typeface="Arial"/>
            </a:endParaRPr>
          </a:p>
        </p:txBody>
      </p:sp>
      <p:sp>
        <p:nvSpPr>
          <p:cNvPr id="111" name="CustomShape 3"/>
          <p:cNvSpPr/>
          <p:nvPr/>
        </p:nvSpPr>
        <p:spPr>
          <a:xfrm>
            <a:off x="1680840" y="1742605"/>
            <a:ext cx="9850680" cy="39688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nl-NL" sz="2800" b="0" strike="noStrike" spc="-1" dirty="0">
                <a:solidFill>
                  <a:srgbClr val="000000"/>
                </a:solidFill>
                <a:latin typeface="Avenir Next LT Pro"/>
                <a:ea typeface="DejaVu Sans"/>
              </a:rPr>
              <a:t>Gemeinden machen zu viel</a:t>
            </a:r>
            <a:endParaRPr lang="de-DE" sz="2800" b="0" strike="noStrike" spc="-1" dirty="0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nl-NL" sz="2800" b="0" strike="noStrike" spc="-1" dirty="0">
                <a:solidFill>
                  <a:srgbClr val="000000"/>
                </a:solidFill>
                <a:latin typeface="Avenir Next LT Pro"/>
                <a:ea typeface="DejaVu Sans"/>
              </a:rPr>
              <a:t>Wenig tiefe Beziehungen in </a:t>
            </a:r>
            <a:r>
              <a:rPr lang="nl-NL" sz="2800" b="0" strike="noStrike" spc="-1" dirty="0" smtClean="0">
                <a:solidFill>
                  <a:srgbClr val="000000"/>
                </a:solidFill>
                <a:latin typeface="Avenir Next LT Pro"/>
                <a:ea typeface="DejaVu Sans"/>
              </a:rPr>
              <a:t>älteren </a:t>
            </a:r>
            <a:r>
              <a:rPr lang="nl-NL" sz="2800" b="0" strike="noStrike" spc="-1" dirty="0">
                <a:solidFill>
                  <a:srgbClr val="000000"/>
                </a:solidFill>
                <a:latin typeface="Avenir Next LT Pro"/>
                <a:ea typeface="DejaVu Sans"/>
              </a:rPr>
              <a:t>Gemeinden und Gemeinden nach der Krise</a:t>
            </a:r>
            <a:endParaRPr lang="de-DE" sz="2800" b="0" strike="noStrike" spc="-1" dirty="0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nl-NL" sz="2800" b="0" strike="noStrike" spc="-1" dirty="0">
                <a:solidFill>
                  <a:srgbClr val="000000"/>
                </a:solidFill>
                <a:latin typeface="Avenir Next LT Pro"/>
                <a:ea typeface="DejaVu Sans"/>
              </a:rPr>
              <a:t>Berufung ist nicht klar, Risiken werden vermieden</a:t>
            </a:r>
            <a:endParaRPr lang="de-DE" sz="2800" b="0" strike="noStrike" spc="-1" dirty="0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nl-NL" sz="2800" b="0" strike="noStrike" spc="-1" dirty="0">
                <a:solidFill>
                  <a:srgbClr val="000000"/>
                </a:solidFill>
                <a:latin typeface="Avenir Next LT Pro"/>
                <a:ea typeface="DejaVu Sans"/>
              </a:rPr>
              <a:t>Blick nach außen leidet, wegen </a:t>
            </a:r>
            <a:r>
              <a:rPr lang="nl-NL" sz="2800" b="0" strike="noStrike" spc="-1" dirty="0" smtClean="0">
                <a:solidFill>
                  <a:srgbClr val="000000"/>
                </a:solidFill>
                <a:latin typeface="Avenir Next LT Pro"/>
                <a:ea typeface="DejaVu Sans"/>
              </a:rPr>
              <a:t>innergemeindlichen </a:t>
            </a:r>
            <a:r>
              <a:rPr lang="nl-NL" sz="2800" b="0" strike="noStrike" spc="-1" dirty="0">
                <a:solidFill>
                  <a:srgbClr val="000000"/>
                </a:solidFill>
                <a:latin typeface="Avenir Next LT Pro"/>
                <a:ea typeface="DejaVu Sans"/>
              </a:rPr>
              <a:t>Beziehungen und der Vielzahl der Aktivitäten</a:t>
            </a:r>
            <a:endParaRPr lang="de-DE" sz="2800" b="0" strike="noStrike" spc="-1" dirty="0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nl-NL" sz="2800" b="0" strike="noStrike" spc="-1" dirty="0">
                <a:solidFill>
                  <a:srgbClr val="000000"/>
                </a:solidFill>
                <a:latin typeface="Avenir Next LT Pro"/>
                <a:ea typeface="DejaVu Sans"/>
              </a:rPr>
              <a:t>Man ist es nicht gewohnt, positive Sachen beim Namen zu nennen</a:t>
            </a:r>
            <a:endParaRPr lang="de-DE" sz="2800" b="0" strike="noStrike" spc="-1" dirty="0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nl-NL" sz="2800" b="0" strike="noStrike" spc="-1" dirty="0">
                <a:solidFill>
                  <a:srgbClr val="000000"/>
                </a:solidFill>
                <a:latin typeface="Avenir Next LT Pro"/>
                <a:ea typeface="DejaVu Sans"/>
              </a:rPr>
              <a:t>Der Inspiration mehr Raum gönnen</a:t>
            </a:r>
            <a:endParaRPr lang="de-DE" sz="2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612</Words>
  <Application>Microsoft Office PowerPoint</Application>
  <PresentationFormat>Breitbild</PresentationFormat>
  <Paragraphs>139</Paragraphs>
  <Slides>15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15</vt:i4>
      </vt:variant>
    </vt:vector>
  </HeadingPairs>
  <TitlesOfParts>
    <vt:vector size="24" baseType="lpstr">
      <vt:lpstr>Arial</vt:lpstr>
      <vt:lpstr>Avenir Next LT Pro</vt:lpstr>
      <vt:lpstr>Avenir Next LT Pro Demi</vt:lpstr>
      <vt:lpstr>DejaVu Sans</vt:lpstr>
      <vt:lpstr>Symbol</vt:lpstr>
      <vt:lpstr>Times New Roman</vt:lpstr>
      <vt:lpstr>Wingdings</vt:lpstr>
      <vt:lpstr>Office Theme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/>
  <dc:creator>Ingeborg te Loo</dc:creator>
  <dc:description/>
  <cp:lastModifiedBy>Katrin Neubert (BEFG)</cp:lastModifiedBy>
  <cp:revision>13</cp:revision>
  <dcterms:created xsi:type="dcterms:W3CDTF">2022-05-12T12:05:25Z</dcterms:created>
  <dcterms:modified xsi:type="dcterms:W3CDTF">2022-05-23T15:49:46Z</dcterms:modified>
  <dc:language>de-DE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3</vt:i4>
  </property>
  <property fmtid="{D5CDD505-2E9C-101B-9397-08002B2CF9AE}" pid="8" name="PresentationFormat">
    <vt:lpwstr>Breedbeeld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15</vt:i4>
  </property>
</Properties>
</file>